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67" r:id="rId2"/>
    <p:sldId id="375" r:id="rId3"/>
    <p:sldId id="425" r:id="rId4"/>
    <p:sldId id="432" r:id="rId5"/>
    <p:sldId id="434" r:id="rId6"/>
    <p:sldId id="408" r:id="rId7"/>
    <p:sldId id="400" r:id="rId8"/>
    <p:sldId id="418" r:id="rId9"/>
    <p:sldId id="420" r:id="rId10"/>
    <p:sldId id="409" r:id="rId11"/>
    <p:sldId id="410" r:id="rId12"/>
    <p:sldId id="427" r:id="rId13"/>
    <p:sldId id="414" r:id="rId14"/>
    <p:sldId id="413" r:id="rId15"/>
    <p:sldId id="435" r:id="rId16"/>
    <p:sldId id="436" r:id="rId17"/>
    <p:sldId id="430" r:id="rId18"/>
    <p:sldId id="380" r:id="rId19"/>
    <p:sldId id="395" r:id="rId20"/>
    <p:sldId id="398" r:id="rId21"/>
    <p:sldId id="406" r:id="rId22"/>
    <p:sldId id="424" r:id="rId23"/>
  </p:sldIdLst>
  <p:sldSz cx="12190413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Ortiz Caceres" initials="NOC" lastIdx="5" clrIdx="0">
    <p:extLst>
      <p:ext uri="{19B8F6BF-5375-455C-9EA6-DF929625EA0E}">
        <p15:presenceInfo xmlns:p15="http://schemas.microsoft.com/office/powerpoint/2012/main" userId="S-1-5-21-1349600208-1838725708-3192339644-69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64"/>
    <a:srgbClr val="68B013"/>
    <a:srgbClr val="FF0066"/>
    <a:srgbClr val="AAC81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37" autoAdjust="0"/>
    <p:restoredTop sz="83692" autoAdjust="0"/>
  </p:normalViewPr>
  <p:slideViewPr>
    <p:cSldViewPr>
      <p:cViewPr varScale="1">
        <p:scale>
          <a:sx n="74" d="100"/>
          <a:sy n="74" d="100"/>
        </p:scale>
        <p:origin x="3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Delincuencia</c:v>
                </c:pt>
              </c:strCache>
            </c:strRef>
          </c:tx>
          <c:spPr>
            <a:solidFill>
              <a:schemeClr val="accent5">
                <a:shade val="4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Corrupción</c:v>
                </c:pt>
              </c:strCache>
            </c:strRef>
          </c:tx>
          <c:spPr>
            <a:solidFill>
              <a:schemeClr val="accent5">
                <a:shade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Consumo de drogas</c:v>
                </c:pt>
              </c:strCache>
            </c:strRef>
          </c:tx>
          <c:spPr>
            <a:solidFill>
              <a:schemeClr val="accent5">
                <a:shade val="6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Pobreza</c:v>
                </c:pt>
              </c:strCache>
            </c:strRef>
          </c:tx>
          <c:spPr>
            <a:solidFill>
              <a:schemeClr val="accent5">
                <a:shade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Desempleo</c:v>
                </c:pt>
              </c:strCache>
            </c:strRef>
          </c:tx>
          <c:spPr>
            <a:solidFill>
              <a:schemeClr val="accent5">
                <a:shade val="9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Crisis política</c:v>
                </c:pt>
              </c:strCache>
            </c:strRef>
          </c:tx>
          <c:spPr>
            <a:solidFill>
              <a:schemeClr val="accent5">
                <a:tint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Salud pública inadecuada</c:v>
                </c:pt>
              </c:strCache>
            </c:strRef>
          </c:tx>
          <c:spPr>
            <a:solidFill>
              <a:schemeClr val="accent5">
                <a:tint val="8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Contaminación del medio ambiente</c:v>
                </c:pt>
              </c:strCache>
            </c:strRef>
          </c:tx>
          <c:spPr>
            <a:solidFill>
              <a:schemeClr val="accent5">
                <a:tint val="69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Narcotráfico</c:v>
                </c:pt>
              </c:strCache>
            </c:strRef>
          </c:tx>
          <c:spPr>
            <a:solidFill>
              <a:schemeClr val="accent5">
                <a:tint val="5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Hoja1!$J$2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Mala educación</c:v>
                </c:pt>
              </c:strCache>
            </c:strRef>
          </c:tx>
          <c:spPr>
            <a:solidFill>
              <a:schemeClr val="accent5">
                <a:tint val="4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Principales problemas del país</c:v>
                </c:pt>
              </c:strCache>
            </c:strRef>
          </c:cat>
          <c:val>
            <c:numRef>
              <c:f>Hoja1!$K$2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87876480"/>
        <c:axId val="284137784"/>
      </c:barChart>
      <c:catAx>
        <c:axId val="28787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4137784"/>
        <c:crosses val="autoZero"/>
        <c:auto val="1"/>
        <c:lblAlgn val="ctr"/>
        <c:lblOffset val="100"/>
        <c:noMultiLvlLbl val="0"/>
      </c:catAx>
      <c:valAx>
        <c:axId val="28413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787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Delincuencia</c:v>
                </c:pt>
                <c:pt idx="1">
                  <c:v>Corrupción</c:v>
                </c:pt>
                <c:pt idx="2">
                  <c:v>Consumo de drogas</c:v>
                </c:pt>
                <c:pt idx="3">
                  <c:v>Pobreza</c:v>
                </c:pt>
                <c:pt idx="4">
                  <c:v>Desempleo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36</c:v>
                </c:pt>
                <c:pt idx="1">
                  <c:v>37</c:v>
                </c:pt>
                <c:pt idx="2">
                  <c:v>20</c:v>
                </c:pt>
                <c:pt idx="3">
                  <c:v>51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Delincuencia</c:v>
                </c:pt>
                <c:pt idx="1">
                  <c:v>Corrupción</c:v>
                </c:pt>
                <c:pt idx="2">
                  <c:v>Consumo de drogas</c:v>
                </c:pt>
                <c:pt idx="3">
                  <c:v>Pobreza</c:v>
                </c:pt>
                <c:pt idx="4">
                  <c:v>Desempleo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41</c:v>
                </c:pt>
                <c:pt idx="1">
                  <c:v>51</c:v>
                </c:pt>
                <c:pt idx="2">
                  <c:v>36</c:v>
                </c:pt>
                <c:pt idx="3">
                  <c:v>35</c:v>
                </c:pt>
                <c:pt idx="4">
                  <c:v>39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Delincuencia</c:v>
                </c:pt>
                <c:pt idx="1">
                  <c:v>Corrupción</c:v>
                </c:pt>
                <c:pt idx="2">
                  <c:v>Consumo de drogas</c:v>
                </c:pt>
                <c:pt idx="3">
                  <c:v>Pobreza</c:v>
                </c:pt>
                <c:pt idx="4">
                  <c:v>Desempleo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61</c:v>
                </c:pt>
                <c:pt idx="1">
                  <c:v>47</c:v>
                </c:pt>
                <c:pt idx="2">
                  <c:v>30</c:v>
                </c:pt>
                <c:pt idx="3">
                  <c:v>27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Delincuencia</c:v>
                </c:pt>
                <c:pt idx="1">
                  <c:v>Corrupción</c:v>
                </c:pt>
                <c:pt idx="2">
                  <c:v>Consumo de drogas</c:v>
                </c:pt>
                <c:pt idx="3">
                  <c:v>Pobreza</c:v>
                </c:pt>
                <c:pt idx="4">
                  <c:v>Desempleo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63</c:v>
                </c:pt>
                <c:pt idx="1">
                  <c:v>44</c:v>
                </c:pt>
                <c:pt idx="2">
                  <c:v>40</c:v>
                </c:pt>
                <c:pt idx="3">
                  <c:v>26</c:v>
                </c:pt>
                <c:pt idx="4">
                  <c:v>29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Delincuencia</c:v>
                </c:pt>
                <c:pt idx="1">
                  <c:v>Corrupción</c:v>
                </c:pt>
                <c:pt idx="2">
                  <c:v>Consumo de drogas</c:v>
                </c:pt>
                <c:pt idx="3">
                  <c:v>Pobreza</c:v>
                </c:pt>
                <c:pt idx="4">
                  <c:v>Desempleo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>
                  <c:v>62</c:v>
                </c:pt>
                <c:pt idx="1">
                  <c:v>46</c:v>
                </c:pt>
                <c:pt idx="2">
                  <c:v>30</c:v>
                </c:pt>
                <c:pt idx="3">
                  <c:v>25</c:v>
                </c:pt>
                <c:pt idx="4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84138960"/>
        <c:axId val="284136216"/>
      </c:barChart>
      <c:catAx>
        <c:axId val="28413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4136216"/>
        <c:crosses val="autoZero"/>
        <c:auto val="1"/>
        <c:lblAlgn val="ctr"/>
        <c:lblOffset val="100"/>
        <c:noMultiLvlLbl val="0"/>
      </c:catAx>
      <c:valAx>
        <c:axId val="284136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413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383133577465029"/>
          <c:y val="5.8803709292275332E-2"/>
          <c:w val="0.27379373776554433"/>
          <c:h val="7.0619898707320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KG - TID</c:v>
                </c:pt>
              </c:strCache>
            </c:strRef>
          </c:tx>
          <c:spPr>
            <a:solidFill>
              <a:srgbClr val="68B01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2016*</c:v>
                </c:pt>
              </c:strCache>
            </c:strRef>
          </c:cat>
          <c:val>
            <c:numRef>
              <c:f>Hoja1!$B$2:$B$11</c:f>
              <c:numCache>
                <c:formatCode>0.00</c:formatCode>
                <c:ptCount val="10"/>
                <c:pt idx="0">
                  <c:v>89.271000000000001</c:v>
                </c:pt>
                <c:pt idx="1">
                  <c:v>121.988</c:v>
                </c:pt>
                <c:pt idx="2">
                  <c:v>129.47499999999999</c:v>
                </c:pt>
                <c:pt idx="3">
                  <c:v>189.49199999999999</c:v>
                </c:pt>
                <c:pt idx="4">
                  <c:v>37.18</c:v>
                </c:pt>
                <c:pt idx="5">
                  <c:v>102.04</c:v>
                </c:pt>
                <c:pt idx="6">
                  <c:v>162.18700000000001</c:v>
                </c:pt>
                <c:pt idx="7">
                  <c:v>171.07400000000001</c:v>
                </c:pt>
                <c:pt idx="8">
                  <c:v>981.74</c:v>
                </c:pt>
                <c:pt idx="9">
                  <c:v>99.272999999999996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563832"/>
        <c:axId val="327557560"/>
      </c:barChart>
      <c:catAx>
        <c:axId val="32756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7557560"/>
        <c:crosses val="autoZero"/>
        <c:auto val="1"/>
        <c:lblAlgn val="ctr"/>
        <c:lblOffset val="100"/>
        <c:noMultiLvlLbl val="0"/>
      </c:catAx>
      <c:valAx>
        <c:axId val="32755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756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Carga Nacional</c:v>
                </c:pt>
              </c:strCache>
            </c:strRef>
          </c:tx>
          <c:spPr>
            <a:ln w="28575" cap="rnd">
              <a:solidFill>
                <a:srgbClr val="68B01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582217315561325E-3"/>
                  <c:y val="8.406795019521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2016*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2643</c:v>
                </c:pt>
                <c:pt idx="1">
                  <c:v>1748</c:v>
                </c:pt>
                <c:pt idx="2">
                  <c:v>1334</c:v>
                </c:pt>
                <c:pt idx="3">
                  <c:v>678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Carga de Exportaciones</c:v>
                </c:pt>
              </c:strCache>
            </c:strRef>
          </c:tx>
          <c:spPr>
            <a:ln w="28575" cap="rnd">
              <a:solidFill>
                <a:srgbClr val="00226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2016*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132</c:v>
                </c:pt>
                <c:pt idx="1">
                  <c:v>442</c:v>
                </c:pt>
                <c:pt idx="2">
                  <c:v>379</c:v>
                </c:pt>
                <c:pt idx="3">
                  <c:v>148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7557952"/>
        <c:axId val="327559520"/>
      </c:lineChart>
      <c:catAx>
        <c:axId val="32755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7559520"/>
        <c:crosses val="autoZero"/>
        <c:auto val="1"/>
        <c:lblAlgn val="ctr"/>
        <c:lblOffset val="100"/>
        <c:noMultiLvlLbl val="0"/>
      </c:catAx>
      <c:valAx>
        <c:axId val="32755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3275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F6F65-EF2E-4F7D-A8E6-96AD358FC0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PE"/>
        </a:p>
      </dgm:t>
    </dgm:pt>
    <dgm:pt modelId="{9190A56F-5E74-42E1-A7ED-FB069104C93A}">
      <dgm:prSet phldrT="[Texto]" custT="1"/>
      <dgm:spPr>
        <a:solidFill>
          <a:srgbClr val="002264"/>
        </a:solidFill>
        <a:ln>
          <a:noFill/>
        </a:ln>
      </dgm:spPr>
      <dgm:t>
        <a:bodyPr/>
        <a:lstStyle/>
        <a:p>
          <a:pPr algn="l"/>
          <a:r>
            <a:rPr lang="es-PE" sz="1800" dirty="0" smtClean="0">
              <a:latin typeface="+mj-lt"/>
            </a:rPr>
            <a:t>Detección de </a:t>
          </a:r>
          <a:r>
            <a:rPr lang="es-PE" sz="1800" b="1" dirty="0" smtClean="0">
              <a:latin typeface="+mj-lt"/>
            </a:rPr>
            <a:t>carga contaminada con narcóticos y/o explosivos</a:t>
          </a:r>
          <a:r>
            <a:rPr lang="es-PE" sz="1800" dirty="0" smtClean="0">
              <a:latin typeface="+mj-lt"/>
            </a:rPr>
            <a:t> durante el proceso</a:t>
          </a:r>
          <a:endParaRPr lang="es-PE" sz="1800" dirty="0">
            <a:latin typeface="+mj-lt"/>
          </a:endParaRPr>
        </a:p>
      </dgm:t>
    </dgm:pt>
    <dgm:pt modelId="{7CFA5E2E-0CB0-4CC1-836F-EEED2A9D3072}" type="parTrans" cxnId="{1BF11B75-1658-47CA-8B16-435D961E2E2C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29102CBC-1D2B-436E-89EF-B25C8F7C45D6}" type="sibTrans" cxnId="{1BF11B75-1658-47CA-8B16-435D961E2E2C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CEECDFD0-2881-440F-8F75-0C625CC3310C}">
      <dgm:prSet phldrT="[Texto]" custT="1"/>
      <dgm:spPr>
        <a:solidFill>
          <a:srgbClr val="68B013"/>
        </a:solidFill>
        <a:ln>
          <a:noFill/>
        </a:ln>
      </dgm:spPr>
      <dgm:t>
        <a:bodyPr/>
        <a:lstStyle/>
        <a:p>
          <a:pPr algn="l"/>
          <a:r>
            <a:rPr lang="es-PE" sz="1800" b="0" dirty="0" smtClean="0">
              <a:latin typeface="+mj-lt"/>
            </a:rPr>
            <a:t>Detección de</a:t>
          </a:r>
          <a:r>
            <a:rPr lang="es-PE" sz="1800" b="1" dirty="0" smtClean="0">
              <a:latin typeface="+mj-lt"/>
            </a:rPr>
            <a:t> DG</a:t>
          </a:r>
          <a:r>
            <a:rPr lang="es-PE" sz="1800" dirty="0" smtClean="0">
              <a:latin typeface="+mj-lt"/>
            </a:rPr>
            <a:t> ocultas (mercancía peligrosa) durante el proceso</a:t>
          </a:r>
          <a:endParaRPr lang="es-PE" sz="1800" dirty="0">
            <a:latin typeface="+mj-lt"/>
          </a:endParaRPr>
        </a:p>
      </dgm:t>
    </dgm:pt>
    <dgm:pt modelId="{235AE463-6661-4D98-8D7A-14A18C9CCCAE}" type="parTrans" cxnId="{7956B4EA-C33F-481E-AED1-80A027EDC5B8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F77F7427-3049-4D55-92F7-54E7974D70C1}" type="sibTrans" cxnId="{7956B4EA-C33F-481E-AED1-80A027EDC5B8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84FDABE0-86BF-4E47-92B8-9F41351BA684}">
      <dgm:prSet phldrT="[Texto]" custT="1"/>
      <dgm:spPr>
        <a:solidFill>
          <a:srgbClr val="002264"/>
        </a:solidFill>
        <a:ln>
          <a:noFill/>
        </a:ln>
      </dgm:spPr>
      <dgm:t>
        <a:bodyPr/>
        <a:lstStyle/>
        <a:p>
          <a:pPr algn="l"/>
          <a:r>
            <a:rPr lang="es-PE" sz="1800" dirty="0" smtClean="0">
              <a:latin typeface="+mj-lt"/>
            </a:rPr>
            <a:t>Efectuar los controles necesarios para evitar el tráfico de </a:t>
          </a:r>
          <a:r>
            <a:rPr lang="es-PE" sz="1800" b="1" dirty="0" smtClean="0">
              <a:latin typeface="+mj-lt"/>
            </a:rPr>
            <a:t>patrimonio cultural y flora y fauna silvestre </a:t>
          </a:r>
          <a:r>
            <a:rPr lang="es-PE" sz="1800" b="0" dirty="0" smtClean="0">
              <a:latin typeface="+mj-lt"/>
            </a:rPr>
            <a:t>a través de</a:t>
          </a:r>
          <a:r>
            <a:rPr lang="es-PE" sz="1800" dirty="0" smtClean="0">
              <a:latin typeface="+mj-lt"/>
            </a:rPr>
            <a:t> nuestros almacenes.</a:t>
          </a:r>
          <a:endParaRPr lang="es-PE" sz="1800" dirty="0">
            <a:latin typeface="+mj-lt"/>
          </a:endParaRPr>
        </a:p>
      </dgm:t>
    </dgm:pt>
    <dgm:pt modelId="{B1848A97-AC44-4524-80FD-9F37D5DB7243}" type="parTrans" cxnId="{308DD591-E416-4AFB-87BE-940B47128211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502D9AF3-594E-4E42-8114-A9CC08301AAE}" type="sibTrans" cxnId="{308DD591-E416-4AFB-87BE-940B47128211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1A793A71-2930-42AD-8525-6FFE08E19FCB}">
      <dgm:prSet phldrT="[Texto]" custT="1"/>
      <dgm:spPr>
        <a:solidFill>
          <a:srgbClr val="68B013"/>
        </a:solidFill>
        <a:ln>
          <a:noFill/>
        </a:ln>
      </dgm:spPr>
      <dgm:t>
        <a:bodyPr/>
        <a:lstStyle/>
        <a:p>
          <a:pPr algn="l"/>
          <a:r>
            <a:rPr lang="es-PE" sz="1800" dirty="0" smtClean="0">
              <a:latin typeface="+mj-lt"/>
            </a:rPr>
            <a:t>Monitoreo de las operaciones y </a:t>
          </a:r>
          <a:r>
            <a:rPr lang="es-PE" sz="1800" b="1" dirty="0" smtClean="0">
              <a:latin typeface="+mj-lt"/>
            </a:rPr>
            <a:t>detección de actos deshonestos</a:t>
          </a:r>
          <a:r>
            <a:rPr lang="es-PE" sz="1800" dirty="0" smtClean="0">
              <a:latin typeface="+mj-lt"/>
            </a:rPr>
            <a:t> del personal y de terceros que acceden a las instalaciones.</a:t>
          </a:r>
          <a:endParaRPr lang="es-PE" sz="1800" dirty="0">
            <a:latin typeface="+mj-lt"/>
          </a:endParaRPr>
        </a:p>
      </dgm:t>
    </dgm:pt>
    <dgm:pt modelId="{A6D9EF9D-AF6C-4070-9F9C-F6CE4F6738DD}" type="parTrans" cxnId="{DA449A99-C562-4C8A-8BCA-BD2965265245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1E4D55F2-105F-4986-BE0D-E6A5EBC8C106}" type="sibTrans" cxnId="{DA449A99-C562-4C8A-8BCA-BD2965265245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8B738317-FF6A-4858-B8C6-8A9BD94E6C3B}">
      <dgm:prSet phldrT="[Texto]" custT="1"/>
      <dgm:spPr>
        <a:solidFill>
          <a:srgbClr val="002264"/>
        </a:solidFill>
        <a:ln>
          <a:noFill/>
        </a:ln>
      </dgm:spPr>
      <dgm:t>
        <a:bodyPr/>
        <a:lstStyle/>
        <a:p>
          <a:pPr algn="l"/>
          <a:r>
            <a:rPr lang="es-PE" sz="1800" dirty="0" smtClean="0">
              <a:latin typeface="+mj-lt"/>
            </a:rPr>
            <a:t>Atender a clientes internos y externos, mejorando tiempos de </a:t>
          </a:r>
          <a:r>
            <a:rPr lang="es-PE" sz="1800" b="1" dirty="0" smtClean="0">
              <a:latin typeface="+mj-lt"/>
            </a:rPr>
            <a:t>respuesta en trazabilidad </a:t>
          </a:r>
          <a:r>
            <a:rPr lang="es-PE" sz="1800" dirty="0" smtClean="0">
              <a:latin typeface="+mj-lt"/>
            </a:rPr>
            <a:t>de la carga.</a:t>
          </a:r>
          <a:endParaRPr lang="es-PE" sz="1800" dirty="0">
            <a:latin typeface="+mj-lt"/>
          </a:endParaRPr>
        </a:p>
      </dgm:t>
    </dgm:pt>
    <dgm:pt modelId="{8331FE4B-2DD6-45A6-8D1D-56B5E842B9F4}" type="parTrans" cxnId="{C08A8C5C-190B-4A4E-8195-1212686A5AB7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E992DD31-438C-4D88-BCB8-E4DC8C46E860}" type="sibTrans" cxnId="{C08A8C5C-190B-4A4E-8195-1212686A5AB7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1B3AE7B1-981E-4630-A025-1BAD280795DC}">
      <dgm:prSet phldrT="[Texto]" custT="1"/>
      <dgm:spPr>
        <a:solidFill>
          <a:srgbClr val="68B013"/>
        </a:solidFill>
        <a:ln>
          <a:noFill/>
        </a:ln>
      </dgm:spPr>
      <dgm:t>
        <a:bodyPr/>
        <a:lstStyle/>
        <a:p>
          <a:pPr algn="l"/>
          <a:r>
            <a:rPr lang="es-PE" sz="1800" dirty="0" smtClean="0">
              <a:latin typeface="+mj-lt"/>
            </a:rPr>
            <a:t>Cumplimiento con los </a:t>
          </a:r>
          <a:r>
            <a:rPr lang="es-PE" sz="1800" b="1" dirty="0" smtClean="0">
              <a:latin typeface="+mj-lt"/>
            </a:rPr>
            <a:t>estándares exigidos por </a:t>
          </a:r>
          <a:r>
            <a:rPr lang="es-PE" sz="1800" b="1" dirty="0" err="1" smtClean="0">
              <a:latin typeface="+mj-lt"/>
            </a:rPr>
            <a:t>Stakeholders</a:t>
          </a:r>
          <a:r>
            <a:rPr lang="es-PE" sz="1800" b="1" dirty="0" smtClean="0">
              <a:latin typeface="+mj-lt"/>
            </a:rPr>
            <a:t> </a:t>
          </a:r>
          <a:endParaRPr lang="es-PE" sz="1800" dirty="0">
            <a:latin typeface="+mj-lt"/>
          </a:endParaRPr>
        </a:p>
      </dgm:t>
    </dgm:pt>
    <dgm:pt modelId="{4C122624-1F22-46BD-AEF5-CAA877D1B6F2}" type="parTrans" cxnId="{27C27D8C-F107-4DF2-8E44-B49B95843AF3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FE15A5CB-DBEB-4AE9-B9C5-3F33171702AC}" type="sibTrans" cxnId="{27C27D8C-F107-4DF2-8E44-B49B95843AF3}">
      <dgm:prSet/>
      <dgm:spPr/>
      <dgm:t>
        <a:bodyPr/>
        <a:lstStyle/>
        <a:p>
          <a:pPr algn="l"/>
          <a:endParaRPr lang="es-PE" sz="2400">
            <a:latin typeface="+mj-lt"/>
          </a:endParaRPr>
        </a:p>
      </dgm:t>
    </dgm:pt>
    <dgm:pt modelId="{72FB04CF-E852-4F6B-8981-7551A600DA24}" type="pres">
      <dgm:prSet presAssocID="{617F6F65-EF2E-4F7D-A8E6-96AD358FC0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7A7B2CC0-EA5E-4567-A257-D7CF4983BD90}" type="pres">
      <dgm:prSet presAssocID="{617F6F65-EF2E-4F7D-A8E6-96AD358FC054}" presName="Name1" presStyleCnt="0"/>
      <dgm:spPr/>
      <dgm:t>
        <a:bodyPr/>
        <a:lstStyle/>
        <a:p>
          <a:endParaRPr lang="es-PE"/>
        </a:p>
      </dgm:t>
    </dgm:pt>
    <dgm:pt modelId="{9052E851-7415-429C-847D-03A2C4F10972}" type="pres">
      <dgm:prSet presAssocID="{617F6F65-EF2E-4F7D-A8E6-96AD358FC054}" presName="cycle" presStyleCnt="0"/>
      <dgm:spPr/>
      <dgm:t>
        <a:bodyPr/>
        <a:lstStyle/>
        <a:p>
          <a:endParaRPr lang="es-PE"/>
        </a:p>
      </dgm:t>
    </dgm:pt>
    <dgm:pt modelId="{DFBAF007-87C5-4C43-A298-022C6703D57D}" type="pres">
      <dgm:prSet presAssocID="{617F6F65-EF2E-4F7D-A8E6-96AD358FC054}" presName="srcNode" presStyleLbl="node1" presStyleIdx="0" presStyleCnt="6"/>
      <dgm:spPr/>
      <dgm:t>
        <a:bodyPr/>
        <a:lstStyle/>
        <a:p>
          <a:endParaRPr lang="es-PE"/>
        </a:p>
      </dgm:t>
    </dgm:pt>
    <dgm:pt modelId="{F0F369A2-7202-4679-B268-186E42E41D2C}" type="pres">
      <dgm:prSet presAssocID="{617F6F65-EF2E-4F7D-A8E6-96AD358FC054}" presName="conn" presStyleLbl="parChTrans1D2" presStyleIdx="0" presStyleCnt="1"/>
      <dgm:spPr/>
      <dgm:t>
        <a:bodyPr/>
        <a:lstStyle/>
        <a:p>
          <a:endParaRPr lang="es-PE"/>
        </a:p>
      </dgm:t>
    </dgm:pt>
    <dgm:pt modelId="{BD2FC887-0CB6-4D8E-B169-E9171F06CE1E}" type="pres">
      <dgm:prSet presAssocID="{617F6F65-EF2E-4F7D-A8E6-96AD358FC054}" presName="extraNode" presStyleLbl="node1" presStyleIdx="0" presStyleCnt="6"/>
      <dgm:spPr/>
      <dgm:t>
        <a:bodyPr/>
        <a:lstStyle/>
        <a:p>
          <a:endParaRPr lang="es-PE"/>
        </a:p>
      </dgm:t>
    </dgm:pt>
    <dgm:pt modelId="{6DB7B0B3-03F1-4517-B6EF-37302F37D737}" type="pres">
      <dgm:prSet presAssocID="{617F6F65-EF2E-4F7D-A8E6-96AD358FC054}" presName="dstNode" presStyleLbl="node1" presStyleIdx="0" presStyleCnt="6"/>
      <dgm:spPr/>
      <dgm:t>
        <a:bodyPr/>
        <a:lstStyle/>
        <a:p>
          <a:endParaRPr lang="es-PE"/>
        </a:p>
      </dgm:t>
    </dgm:pt>
    <dgm:pt modelId="{5F47F177-A3DA-4075-A83E-3B9027C32962}" type="pres">
      <dgm:prSet presAssocID="{9190A56F-5E74-42E1-A7ED-FB069104C93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B2F322-0435-4C9A-AA86-46324E086B73}" type="pres">
      <dgm:prSet presAssocID="{9190A56F-5E74-42E1-A7ED-FB069104C93A}" presName="accent_1" presStyleCnt="0"/>
      <dgm:spPr/>
      <dgm:t>
        <a:bodyPr/>
        <a:lstStyle/>
        <a:p>
          <a:endParaRPr lang="es-PE"/>
        </a:p>
      </dgm:t>
    </dgm:pt>
    <dgm:pt modelId="{417E874D-09C7-40D4-A08B-8BB18912FFC9}" type="pres">
      <dgm:prSet presAssocID="{9190A56F-5E74-42E1-A7ED-FB069104C93A}" presName="accentRepeatNode" presStyleLbl="solidFgAcc1" presStyleIdx="0" presStyleCnt="6"/>
      <dgm:spPr>
        <a:ln>
          <a:solidFill>
            <a:srgbClr val="002264"/>
          </a:solidFill>
        </a:ln>
      </dgm:spPr>
      <dgm:t>
        <a:bodyPr/>
        <a:lstStyle/>
        <a:p>
          <a:endParaRPr lang="es-PE"/>
        </a:p>
      </dgm:t>
    </dgm:pt>
    <dgm:pt modelId="{5C0C8A81-C064-4AD0-B77C-126C0D8EA1C3}" type="pres">
      <dgm:prSet presAssocID="{CEECDFD0-2881-440F-8F75-0C625CC3310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F5DC27-16E1-4AC1-9BA2-D8A83C1353DE}" type="pres">
      <dgm:prSet presAssocID="{CEECDFD0-2881-440F-8F75-0C625CC3310C}" presName="accent_2" presStyleCnt="0"/>
      <dgm:spPr/>
      <dgm:t>
        <a:bodyPr/>
        <a:lstStyle/>
        <a:p>
          <a:endParaRPr lang="es-PE"/>
        </a:p>
      </dgm:t>
    </dgm:pt>
    <dgm:pt modelId="{840A80DD-17F1-4037-BA4F-B1B31729E121}" type="pres">
      <dgm:prSet presAssocID="{CEECDFD0-2881-440F-8F75-0C625CC3310C}" presName="accentRepeatNode" presStyleLbl="solidFgAcc1" presStyleIdx="1" presStyleCnt="6"/>
      <dgm:spPr>
        <a:ln>
          <a:solidFill>
            <a:srgbClr val="3FA337"/>
          </a:solidFill>
        </a:ln>
      </dgm:spPr>
      <dgm:t>
        <a:bodyPr/>
        <a:lstStyle/>
        <a:p>
          <a:endParaRPr lang="es-PE"/>
        </a:p>
      </dgm:t>
    </dgm:pt>
    <dgm:pt modelId="{52443B4D-077B-4C97-B645-649C3CA81FCA}" type="pres">
      <dgm:prSet presAssocID="{84FDABE0-86BF-4E47-92B8-9F41351BA68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4946FA-DB5C-4ECB-8DD8-8B0310D10FE4}" type="pres">
      <dgm:prSet presAssocID="{84FDABE0-86BF-4E47-92B8-9F41351BA684}" presName="accent_3" presStyleCnt="0"/>
      <dgm:spPr/>
      <dgm:t>
        <a:bodyPr/>
        <a:lstStyle/>
        <a:p>
          <a:endParaRPr lang="es-PE"/>
        </a:p>
      </dgm:t>
    </dgm:pt>
    <dgm:pt modelId="{FC09099B-0A00-4345-BF33-BD4561C0870A}" type="pres">
      <dgm:prSet presAssocID="{84FDABE0-86BF-4E47-92B8-9F41351BA684}" presName="accentRepeatNode" presStyleLbl="solidFgAcc1" presStyleIdx="2" presStyleCnt="6"/>
      <dgm:spPr>
        <a:ln>
          <a:solidFill>
            <a:srgbClr val="002264"/>
          </a:solidFill>
        </a:ln>
      </dgm:spPr>
      <dgm:t>
        <a:bodyPr/>
        <a:lstStyle/>
        <a:p>
          <a:endParaRPr lang="es-PE"/>
        </a:p>
      </dgm:t>
    </dgm:pt>
    <dgm:pt modelId="{1744AEC0-1408-451C-A170-405EB8F0CDB0}" type="pres">
      <dgm:prSet presAssocID="{1A793A71-2930-42AD-8525-6FFE08E19FC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E402310-C991-40B5-9D3A-15E8458F1015}" type="pres">
      <dgm:prSet presAssocID="{1A793A71-2930-42AD-8525-6FFE08E19FCB}" presName="accent_4" presStyleCnt="0"/>
      <dgm:spPr/>
      <dgm:t>
        <a:bodyPr/>
        <a:lstStyle/>
        <a:p>
          <a:endParaRPr lang="es-PE"/>
        </a:p>
      </dgm:t>
    </dgm:pt>
    <dgm:pt modelId="{370E0C98-0D96-4D10-8857-49A76D4E202C}" type="pres">
      <dgm:prSet presAssocID="{1A793A71-2930-42AD-8525-6FFE08E19FCB}" presName="accentRepeatNode" presStyleLbl="solidFgAcc1" presStyleIdx="3" presStyleCnt="6"/>
      <dgm:spPr>
        <a:ln>
          <a:solidFill>
            <a:srgbClr val="68B013"/>
          </a:solidFill>
        </a:ln>
      </dgm:spPr>
      <dgm:t>
        <a:bodyPr/>
        <a:lstStyle/>
        <a:p>
          <a:endParaRPr lang="es-PE"/>
        </a:p>
      </dgm:t>
    </dgm:pt>
    <dgm:pt modelId="{F74AD196-266A-4B6D-91B6-E2495494D47D}" type="pres">
      <dgm:prSet presAssocID="{8B738317-FF6A-4858-B8C6-8A9BD94E6C3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5BAD2EE-8711-4852-B795-618E6B15CD32}" type="pres">
      <dgm:prSet presAssocID="{8B738317-FF6A-4858-B8C6-8A9BD94E6C3B}" presName="accent_5" presStyleCnt="0"/>
      <dgm:spPr/>
      <dgm:t>
        <a:bodyPr/>
        <a:lstStyle/>
        <a:p>
          <a:endParaRPr lang="es-PE"/>
        </a:p>
      </dgm:t>
    </dgm:pt>
    <dgm:pt modelId="{986269E8-6A41-4D12-A55C-927FD09D8C41}" type="pres">
      <dgm:prSet presAssocID="{8B738317-FF6A-4858-B8C6-8A9BD94E6C3B}" presName="accentRepeatNode" presStyleLbl="solidFgAcc1" presStyleIdx="4" presStyleCnt="6"/>
      <dgm:spPr>
        <a:ln>
          <a:solidFill>
            <a:srgbClr val="002264"/>
          </a:solidFill>
        </a:ln>
      </dgm:spPr>
      <dgm:t>
        <a:bodyPr/>
        <a:lstStyle/>
        <a:p>
          <a:endParaRPr lang="es-PE"/>
        </a:p>
      </dgm:t>
    </dgm:pt>
    <dgm:pt modelId="{E45F0464-3E3E-4FF8-B34B-C56589A1021F}" type="pres">
      <dgm:prSet presAssocID="{1B3AE7B1-981E-4630-A025-1BAD280795D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808D5C-5C89-404D-90DF-D8F8A02E3979}" type="pres">
      <dgm:prSet presAssocID="{1B3AE7B1-981E-4630-A025-1BAD280795DC}" presName="accent_6" presStyleCnt="0"/>
      <dgm:spPr/>
      <dgm:t>
        <a:bodyPr/>
        <a:lstStyle/>
        <a:p>
          <a:endParaRPr lang="es-PE"/>
        </a:p>
      </dgm:t>
    </dgm:pt>
    <dgm:pt modelId="{72D5B846-20F5-44D2-B339-5EB4B25FB079}" type="pres">
      <dgm:prSet presAssocID="{1B3AE7B1-981E-4630-A025-1BAD280795DC}" presName="accentRepeatNode" presStyleLbl="solidFgAcc1" presStyleIdx="5" presStyleCnt="6"/>
      <dgm:spPr>
        <a:ln>
          <a:solidFill>
            <a:srgbClr val="68B013"/>
          </a:solidFill>
        </a:ln>
      </dgm:spPr>
      <dgm:t>
        <a:bodyPr/>
        <a:lstStyle/>
        <a:p>
          <a:endParaRPr lang="es-PE"/>
        </a:p>
      </dgm:t>
    </dgm:pt>
  </dgm:ptLst>
  <dgm:cxnLst>
    <dgm:cxn modelId="{E750E70E-D6C2-4865-91E7-8C27A4F5EF4C}" type="presOf" srcId="{29102CBC-1D2B-436E-89EF-B25C8F7C45D6}" destId="{F0F369A2-7202-4679-B268-186E42E41D2C}" srcOrd="0" destOrd="0" presId="urn:microsoft.com/office/officeart/2008/layout/VerticalCurvedList"/>
    <dgm:cxn modelId="{957A1ACA-2D4E-4B60-83D6-C951967D6A3A}" type="presOf" srcId="{9190A56F-5E74-42E1-A7ED-FB069104C93A}" destId="{5F47F177-A3DA-4075-A83E-3B9027C32962}" srcOrd="0" destOrd="0" presId="urn:microsoft.com/office/officeart/2008/layout/VerticalCurvedList"/>
    <dgm:cxn modelId="{DA449A99-C562-4C8A-8BCA-BD2965265245}" srcId="{617F6F65-EF2E-4F7D-A8E6-96AD358FC054}" destId="{1A793A71-2930-42AD-8525-6FFE08E19FCB}" srcOrd="3" destOrd="0" parTransId="{A6D9EF9D-AF6C-4070-9F9C-F6CE4F6738DD}" sibTransId="{1E4D55F2-105F-4986-BE0D-E6A5EBC8C106}"/>
    <dgm:cxn modelId="{77D3F402-9A7B-4D78-91D1-9FE4A504D094}" type="presOf" srcId="{617F6F65-EF2E-4F7D-A8E6-96AD358FC054}" destId="{72FB04CF-E852-4F6B-8981-7551A600DA24}" srcOrd="0" destOrd="0" presId="urn:microsoft.com/office/officeart/2008/layout/VerticalCurvedList"/>
    <dgm:cxn modelId="{27C27D8C-F107-4DF2-8E44-B49B95843AF3}" srcId="{617F6F65-EF2E-4F7D-A8E6-96AD358FC054}" destId="{1B3AE7B1-981E-4630-A025-1BAD280795DC}" srcOrd="5" destOrd="0" parTransId="{4C122624-1F22-46BD-AEF5-CAA877D1B6F2}" sibTransId="{FE15A5CB-DBEB-4AE9-B9C5-3F33171702AC}"/>
    <dgm:cxn modelId="{B94CC2F4-61BB-4F53-9AB3-FD239D45D425}" type="presOf" srcId="{1B3AE7B1-981E-4630-A025-1BAD280795DC}" destId="{E45F0464-3E3E-4FF8-B34B-C56589A1021F}" srcOrd="0" destOrd="0" presId="urn:microsoft.com/office/officeart/2008/layout/VerticalCurvedList"/>
    <dgm:cxn modelId="{888A7B4B-6D86-444C-BF48-F48934CE8FDD}" type="presOf" srcId="{CEECDFD0-2881-440F-8F75-0C625CC3310C}" destId="{5C0C8A81-C064-4AD0-B77C-126C0D8EA1C3}" srcOrd="0" destOrd="0" presId="urn:microsoft.com/office/officeart/2008/layout/VerticalCurvedList"/>
    <dgm:cxn modelId="{7956B4EA-C33F-481E-AED1-80A027EDC5B8}" srcId="{617F6F65-EF2E-4F7D-A8E6-96AD358FC054}" destId="{CEECDFD0-2881-440F-8F75-0C625CC3310C}" srcOrd="1" destOrd="0" parTransId="{235AE463-6661-4D98-8D7A-14A18C9CCCAE}" sibTransId="{F77F7427-3049-4D55-92F7-54E7974D70C1}"/>
    <dgm:cxn modelId="{C8389F2A-8BF0-4F3F-B37A-404A9CA31593}" type="presOf" srcId="{1A793A71-2930-42AD-8525-6FFE08E19FCB}" destId="{1744AEC0-1408-451C-A170-405EB8F0CDB0}" srcOrd="0" destOrd="0" presId="urn:microsoft.com/office/officeart/2008/layout/VerticalCurvedList"/>
    <dgm:cxn modelId="{308DD591-E416-4AFB-87BE-940B47128211}" srcId="{617F6F65-EF2E-4F7D-A8E6-96AD358FC054}" destId="{84FDABE0-86BF-4E47-92B8-9F41351BA684}" srcOrd="2" destOrd="0" parTransId="{B1848A97-AC44-4524-80FD-9F37D5DB7243}" sibTransId="{502D9AF3-594E-4E42-8114-A9CC08301AAE}"/>
    <dgm:cxn modelId="{C08A8C5C-190B-4A4E-8195-1212686A5AB7}" srcId="{617F6F65-EF2E-4F7D-A8E6-96AD358FC054}" destId="{8B738317-FF6A-4858-B8C6-8A9BD94E6C3B}" srcOrd="4" destOrd="0" parTransId="{8331FE4B-2DD6-45A6-8D1D-56B5E842B9F4}" sibTransId="{E992DD31-438C-4D88-BCB8-E4DC8C46E860}"/>
    <dgm:cxn modelId="{90BA1B42-2745-4BD9-869F-5628E83122EA}" type="presOf" srcId="{8B738317-FF6A-4858-B8C6-8A9BD94E6C3B}" destId="{F74AD196-266A-4B6D-91B6-E2495494D47D}" srcOrd="0" destOrd="0" presId="urn:microsoft.com/office/officeart/2008/layout/VerticalCurvedList"/>
    <dgm:cxn modelId="{1BF11B75-1658-47CA-8B16-435D961E2E2C}" srcId="{617F6F65-EF2E-4F7D-A8E6-96AD358FC054}" destId="{9190A56F-5E74-42E1-A7ED-FB069104C93A}" srcOrd="0" destOrd="0" parTransId="{7CFA5E2E-0CB0-4CC1-836F-EEED2A9D3072}" sibTransId="{29102CBC-1D2B-436E-89EF-B25C8F7C45D6}"/>
    <dgm:cxn modelId="{1D1F4012-339A-4C0B-858B-F22D72F35E10}" type="presOf" srcId="{84FDABE0-86BF-4E47-92B8-9F41351BA684}" destId="{52443B4D-077B-4C97-B645-649C3CA81FCA}" srcOrd="0" destOrd="0" presId="urn:microsoft.com/office/officeart/2008/layout/VerticalCurvedList"/>
    <dgm:cxn modelId="{BF5A6CA8-2E47-454D-99F1-C57173ED5F03}" type="presParOf" srcId="{72FB04CF-E852-4F6B-8981-7551A600DA24}" destId="{7A7B2CC0-EA5E-4567-A257-D7CF4983BD90}" srcOrd="0" destOrd="0" presId="urn:microsoft.com/office/officeart/2008/layout/VerticalCurvedList"/>
    <dgm:cxn modelId="{E45B3228-E02E-445A-9F8B-0CD9F34F5197}" type="presParOf" srcId="{7A7B2CC0-EA5E-4567-A257-D7CF4983BD90}" destId="{9052E851-7415-429C-847D-03A2C4F10972}" srcOrd="0" destOrd="0" presId="urn:microsoft.com/office/officeart/2008/layout/VerticalCurvedList"/>
    <dgm:cxn modelId="{8401F2FA-293A-4A2A-AFD2-5B4FCC99F6DB}" type="presParOf" srcId="{9052E851-7415-429C-847D-03A2C4F10972}" destId="{DFBAF007-87C5-4C43-A298-022C6703D57D}" srcOrd="0" destOrd="0" presId="urn:microsoft.com/office/officeart/2008/layout/VerticalCurvedList"/>
    <dgm:cxn modelId="{BB2A3F4A-45F7-4EF6-8F31-FF1524EE698A}" type="presParOf" srcId="{9052E851-7415-429C-847D-03A2C4F10972}" destId="{F0F369A2-7202-4679-B268-186E42E41D2C}" srcOrd="1" destOrd="0" presId="urn:microsoft.com/office/officeart/2008/layout/VerticalCurvedList"/>
    <dgm:cxn modelId="{3811C2E6-C36E-4750-A9A4-7D58CE3997CE}" type="presParOf" srcId="{9052E851-7415-429C-847D-03A2C4F10972}" destId="{BD2FC887-0CB6-4D8E-B169-E9171F06CE1E}" srcOrd="2" destOrd="0" presId="urn:microsoft.com/office/officeart/2008/layout/VerticalCurvedList"/>
    <dgm:cxn modelId="{B2BEEB14-9785-4CA5-806D-2844A93DC7C6}" type="presParOf" srcId="{9052E851-7415-429C-847D-03A2C4F10972}" destId="{6DB7B0B3-03F1-4517-B6EF-37302F37D737}" srcOrd="3" destOrd="0" presId="urn:microsoft.com/office/officeart/2008/layout/VerticalCurvedList"/>
    <dgm:cxn modelId="{2966F45B-278B-454D-9D73-4FBE6CAEBA77}" type="presParOf" srcId="{7A7B2CC0-EA5E-4567-A257-D7CF4983BD90}" destId="{5F47F177-A3DA-4075-A83E-3B9027C32962}" srcOrd="1" destOrd="0" presId="urn:microsoft.com/office/officeart/2008/layout/VerticalCurvedList"/>
    <dgm:cxn modelId="{E906011B-8101-49B5-B422-02D623FDD95D}" type="presParOf" srcId="{7A7B2CC0-EA5E-4567-A257-D7CF4983BD90}" destId="{24B2F322-0435-4C9A-AA86-46324E086B73}" srcOrd="2" destOrd="0" presId="urn:microsoft.com/office/officeart/2008/layout/VerticalCurvedList"/>
    <dgm:cxn modelId="{FE769375-3A4D-48B6-B9F7-2012707E58FC}" type="presParOf" srcId="{24B2F322-0435-4C9A-AA86-46324E086B73}" destId="{417E874D-09C7-40D4-A08B-8BB18912FFC9}" srcOrd="0" destOrd="0" presId="urn:microsoft.com/office/officeart/2008/layout/VerticalCurvedList"/>
    <dgm:cxn modelId="{AC1FA278-0049-43A5-9ED8-AEA89E6E069B}" type="presParOf" srcId="{7A7B2CC0-EA5E-4567-A257-D7CF4983BD90}" destId="{5C0C8A81-C064-4AD0-B77C-126C0D8EA1C3}" srcOrd="3" destOrd="0" presId="urn:microsoft.com/office/officeart/2008/layout/VerticalCurvedList"/>
    <dgm:cxn modelId="{EF051494-A671-48FF-A13F-7140E4FF335C}" type="presParOf" srcId="{7A7B2CC0-EA5E-4567-A257-D7CF4983BD90}" destId="{9FF5DC27-16E1-4AC1-9BA2-D8A83C1353DE}" srcOrd="4" destOrd="0" presId="urn:microsoft.com/office/officeart/2008/layout/VerticalCurvedList"/>
    <dgm:cxn modelId="{3687B215-2D0B-411B-BC13-90E0BC4FC5FC}" type="presParOf" srcId="{9FF5DC27-16E1-4AC1-9BA2-D8A83C1353DE}" destId="{840A80DD-17F1-4037-BA4F-B1B31729E121}" srcOrd="0" destOrd="0" presId="urn:microsoft.com/office/officeart/2008/layout/VerticalCurvedList"/>
    <dgm:cxn modelId="{8982957F-D100-47E7-B880-EE4870C76ABB}" type="presParOf" srcId="{7A7B2CC0-EA5E-4567-A257-D7CF4983BD90}" destId="{52443B4D-077B-4C97-B645-649C3CA81FCA}" srcOrd="5" destOrd="0" presId="urn:microsoft.com/office/officeart/2008/layout/VerticalCurvedList"/>
    <dgm:cxn modelId="{030AF9AF-769E-407D-88ED-7A66CE1B3764}" type="presParOf" srcId="{7A7B2CC0-EA5E-4567-A257-D7CF4983BD90}" destId="{D24946FA-DB5C-4ECB-8DD8-8B0310D10FE4}" srcOrd="6" destOrd="0" presId="urn:microsoft.com/office/officeart/2008/layout/VerticalCurvedList"/>
    <dgm:cxn modelId="{0632155D-F8D8-4EBB-9492-68553A51B849}" type="presParOf" srcId="{D24946FA-DB5C-4ECB-8DD8-8B0310D10FE4}" destId="{FC09099B-0A00-4345-BF33-BD4561C0870A}" srcOrd="0" destOrd="0" presId="urn:microsoft.com/office/officeart/2008/layout/VerticalCurvedList"/>
    <dgm:cxn modelId="{80D535DD-C83C-42E4-8E4F-BF70E2986571}" type="presParOf" srcId="{7A7B2CC0-EA5E-4567-A257-D7CF4983BD90}" destId="{1744AEC0-1408-451C-A170-405EB8F0CDB0}" srcOrd="7" destOrd="0" presId="urn:microsoft.com/office/officeart/2008/layout/VerticalCurvedList"/>
    <dgm:cxn modelId="{8FB3A8A5-3419-404A-99AB-883948384C20}" type="presParOf" srcId="{7A7B2CC0-EA5E-4567-A257-D7CF4983BD90}" destId="{2E402310-C991-40B5-9D3A-15E8458F1015}" srcOrd="8" destOrd="0" presId="urn:microsoft.com/office/officeart/2008/layout/VerticalCurvedList"/>
    <dgm:cxn modelId="{57752EFE-251A-42B9-B5A9-E506717F936B}" type="presParOf" srcId="{2E402310-C991-40B5-9D3A-15E8458F1015}" destId="{370E0C98-0D96-4D10-8857-49A76D4E202C}" srcOrd="0" destOrd="0" presId="urn:microsoft.com/office/officeart/2008/layout/VerticalCurvedList"/>
    <dgm:cxn modelId="{94621EA9-B2F0-4B75-896D-9FA4B53205DB}" type="presParOf" srcId="{7A7B2CC0-EA5E-4567-A257-D7CF4983BD90}" destId="{F74AD196-266A-4B6D-91B6-E2495494D47D}" srcOrd="9" destOrd="0" presId="urn:microsoft.com/office/officeart/2008/layout/VerticalCurvedList"/>
    <dgm:cxn modelId="{6EB3B5A7-9902-4CDD-B92F-DC353BB12651}" type="presParOf" srcId="{7A7B2CC0-EA5E-4567-A257-D7CF4983BD90}" destId="{E5BAD2EE-8711-4852-B795-618E6B15CD32}" srcOrd="10" destOrd="0" presId="urn:microsoft.com/office/officeart/2008/layout/VerticalCurvedList"/>
    <dgm:cxn modelId="{6CA81865-0F5D-42DB-8836-D597832AC845}" type="presParOf" srcId="{E5BAD2EE-8711-4852-B795-618E6B15CD32}" destId="{986269E8-6A41-4D12-A55C-927FD09D8C41}" srcOrd="0" destOrd="0" presId="urn:microsoft.com/office/officeart/2008/layout/VerticalCurvedList"/>
    <dgm:cxn modelId="{7EFD13B1-4964-4375-B633-90D228FA14A5}" type="presParOf" srcId="{7A7B2CC0-EA5E-4567-A257-D7CF4983BD90}" destId="{E45F0464-3E3E-4FF8-B34B-C56589A1021F}" srcOrd="11" destOrd="0" presId="urn:microsoft.com/office/officeart/2008/layout/VerticalCurvedList"/>
    <dgm:cxn modelId="{8BF1B120-CE7D-4F6F-8A6D-7ACDC9137938}" type="presParOf" srcId="{7A7B2CC0-EA5E-4567-A257-D7CF4983BD90}" destId="{47808D5C-5C89-404D-90DF-D8F8A02E3979}" srcOrd="12" destOrd="0" presId="urn:microsoft.com/office/officeart/2008/layout/VerticalCurvedList"/>
    <dgm:cxn modelId="{69F5AC52-64FA-4DA4-9CD1-D73560DC4A67}" type="presParOf" srcId="{47808D5C-5C89-404D-90DF-D8F8A02E3979}" destId="{72D5B846-20F5-44D2-B339-5EB4B25FB0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369A2-7202-4679-B268-186E42E41D2C}">
      <dsp:nvSpPr>
        <dsp:cNvPr id="0" name=""/>
        <dsp:cNvSpPr/>
      </dsp:nvSpPr>
      <dsp:spPr>
        <a:xfrm>
          <a:off x="-545479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7F177-A3DA-4075-A83E-3B9027C32962}">
      <dsp:nvSpPr>
        <dsp:cNvPr id="0" name=""/>
        <dsp:cNvSpPr/>
      </dsp:nvSpPr>
      <dsp:spPr>
        <a:xfrm>
          <a:off x="387755" y="254060"/>
          <a:ext cx="10647355" cy="507927"/>
        </a:xfrm>
        <a:prstGeom prst="rect">
          <a:avLst/>
        </a:prstGeom>
        <a:solidFill>
          <a:srgbClr val="0022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+mj-lt"/>
            </a:rPr>
            <a:t>Detección de </a:t>
          </a:r>
          <a:r>
            <a:rPr lang="es-PE" sz="1800" b="1" kern="1200" dirty="0" smtClean="0">
              <a:latin typeface="+mj-lt"/>
            </a:rPr>
            <a:t>carga contaminada con narcóticos y/o explosivos</a:t>
          </a:r>
          <a:r>
            <a:rPr lang="es-PE" sz="1800" kern="1200" dirty="0" smtClean="0">
              <a:latin typeface="+mj-lt"/>
            </a:rPr>
            <a:t> durante el proceso</a:t>
          </a:r>
          <a:endParaRPr lang="es-PE" sz="1800" kern="1200" dirty="0">
            <a:latin typeface="+mj-lt"/>
          </a:endParaRPr>
        </a:p>
      </dsp:txBody>
      <dsp:txXfrm>
        <a:off x="387755" y="254060"/>
        <a:ext cx="10647355" cy="507927"/>
      </dsp:txXfrm>
    </dsp:sp>
    <dsp:sp modelId="{417E874D-09C7-40D4-A08B-8BB18912FFC9}">
      <dsp:nvSpPr>
        <dsp:cNvPr id="0" name=""/>
        <dsp:cNvSpPr/>
      </dsp:nvSpPr>
      <dsp:spPr>
        <a:xfrm>
          <a:off x="70300" y="190569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2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C8A81-C064-4AD0-B77C-126C0D8EA1C3}">
      <dsp:nvSpPr>
        <dsp:cNvPr id="0" name=""/>
        <dsp:cNvSpPr/>
      </dsp:nvSpPr>
      <dsp:spPr>
        <a:xfrm>
          <a:off x="805560" y="1015854"/>
          <a:ext cx="10229550" cy="507927"/>
        </a:xfrm>
        <a:prstGeom prst="rect">
          <a:avLst/>
        </a:prstGeom>
        <a:solidFill>
          <a:srgbClr val="68B01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0" kern="1200" dirty="0" smtClean="0">
              <a:latin typeface="+mj-lt"/>
            </a:rPr>
            <a:t>Detección de</a:t>
          </a:r>
          <a:r>
            <a:rPr lang="es-PE" sz="1800" b="1" kern="1200" dirty="0" smtClean="0">
              <a:latin typeface="+mj-lt"/>
            </a:rPr>
            <a:t> DG</a:t>
          </a:r>
          <a:r>
            <a:rPr lang="es-PE" sz="1800" kern="1200" dirty="0" smtClean="0">
              <a:latin typeface="+mj-lt"/>
            </a:rPr>
            <a:t> ocultas (mercancía peligrosa) durante el proceso</a:t>
          </a:r>
          <a:endParaRPr lang="es-PE" sz="1800" kern="1200" dirty="0">
            <a:latin typeface="+mj-lt"/>
          </a:endParaRPr>
        </a:p>
      </dsp:txBody>
      <dsp:txXfrm>
        <a:off x="805560" y="1015854"/>
        <a:ext cx="10229550" cy="507927"/>
      </dsp:txXfrm>
    </dsp:sp>
    <dsp:sp modelId="{840A80DD-17F1-4037-BA4F-B1B31729E121}">
      <dsp:nvSpPr>
        <dsp:cNvPr id="0" name=""/>
        <dsp:cNvSpPr/>
      </dsp:nvSpPr>
      <dsp:spPr>
        <a:xfrm>
          <a:off x="488105" y="952363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FA33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43B4D-077B-4C97-B645-649C3CA81FCA}">
      <dsp:nvSpPr>
        <dsp:cNvPr id="0" name=""/>
        <dsp:cNvSpPr/>
      </dsp:nvSpPr>
      <dsp:spPr>
        <a:xfrm>
          <a:off x="996611" y="1777648"/>
          <a:ext cx="10038498" cy="507927"/>
        </a:xfrm>
        <a:prstGeom prst="rect">
          <a:avLst/>
        </a:prstGeom>
        <a:solidFill>
          <a:srgbClr val="0022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+mj-lt"/>
            </a:rPr>
            <a:t>Efectuar los controles necesarios para evitar el tráfico de </a:t>
          </a:r>
          <a:r>
            <a:rPr lang="es-PE" sz="1800" b="1" kern="1200" dirty="0" smtClean="0">
              <a:latin typeface="+mj-lt"/>
            </a:rPr>
            <a:t>patrimonio cultural y flora y fauna silvestre </a:t>
          </a:r>
          <a:r>
            <a:rPr lang="es-PE" sz="1800" b="0" kern="1200" dirty="0" smtClean="0">
              <a:latin typeface="+mj-lt"/>
            </a:rPr>
            <a:t>a través de</a:t>
          </a:r>
          <a:r>
            <a:rPr lang="es-PE" sz="1800" kern="1200" dirty="0" smtClean="0">
              <a:latin typeface="+mj-lt"/>
            </a:rPr>
            <a:t> nuestros almacenes.</a:t>
          </a:r>
          <a:endParaRPr lang="es-PE" sz="1800" kern="1200" dirty="0">
            <a:latin typeface="+mj-lt"/>
          </a:endParaRPr>
        </a:p>
      </dsp:txBody>
      <dsp:txXfrm>
        <a:off x="996611" y="1777648"/>
        <a:ext cx="10038498" cy="507927"/>
      </dsp:txXfrm>
    </dsp:sp>
    <dsp:sp modelId="{FC09099B-0A00-4345-BF33-BD4561C0870A}">
      <dsp:nvSpPr>
        <dsp:cNvPr id="0" name=""/>
        <dsp:cNvSpPr/>
      </dsp:nvSpPr>
      <dsp:spPr>
        <a:xfrm>
          <a:off x="679157" y="1714157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2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4AEC0-1408-451C-A170-405EB8F0CDB0}">
      <dsp:nvSpPr>
        <dsp:cNvPr id="0" name=""/>
        <dsp:cNvSpPr/>
      </dsp:nvSpPr>
      <dsp:spPr>
        <a:xfrm>
          <a:off x="996611" y="2538960"/>
          <a:ext cx="10038498" cy="507927"/>
        </a:xfrm>
        <a:prstGeom prst="rect">
          <a:avLst/>
        </a:prstGeom>
        <a:solidFill>
          <a:srgbClr val="68B01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+mj-lt"/>
            </a:rPr>
            <a:t>Monitoreo de las operaciones y </a:t>
          </a:r>
          <a:r>
            <a:rPr lang="es-PE" sz="1800" b="1" kern="1200" dirty="0" smtClean="0">
              <a:latin typeface="+mj-lt"/>
            </a:rPr>
            <a:t>detección de actos deshonestos</a:t>
          </a:r>
          <a:r>
            <a:rPr lang="es-PE" sz="1800" kern="1200" dirty="0" smtClean="0">
              <a:latin typeface="+mj-lt"/>
            </a:rPr>
            <a:t> del personal y de terceros que acceden a las instalaciones.</a:t>
          </a:r>
          <a:endParaRPr lang="es-PE" sz="1800" kern="1200" dirty="0">
            <a:latin typeface="+mj-lt"/>
          </a:endParaRPr>
        </a:p>
      </dsp:txBody>
      <dsp:txXfrm>
        <a:off x="996611" y="2538960"/>
        <a:ext cx="10038498" cy="507927"/>
      </dsp:txXfrm>
    </dsp:sp>
    <dsp:sp modelId="{370E0C98-0D96-4D10-8857-49A76D4E202C}">
      <dsp:nvSpPr>
        <dsp:cNvPr id="0" name=""/>
        <dsp:cNvSpPr/>
      </dsp:nvSpPr>
      <dsp:spPr>
        <a:xfrm>
          <a:off x="679157" y="2475469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B0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AD196-266A-4B6D-91B6-E2495494D47D}">
      <dsp:nvSpPr>
        <dsp:cNvPr id="0" name=""/>
        <dsp:cNvSpPr/>
      </dsp:nvSpPr>
      <dsp:spPr>
        <a:xfrm>
          <a:off x="805560" y="3300754"/>
          <a:ext cx="10229550" cy="507927"/>
        </a:xfrm>
        <a:prstGeom prst="rect">
          <a:avLst/>
        </a:prstGeom>
        <a:solidFill>
          <a:srgbClr val="002264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+mj-lt"/>
            </a:rPr>
            <a:t>Atender a clientes internos y externos, mejorando tiempos de </a:t>
          </a:r>
          <a:r>
            <a:rPr lang="es-PE" sz="1800" b="1" kern="1200" dirty="0" smtClean="0">
              <a:latin typeface="+mj-lt"/>
            </a:rPr>
            <a:t>respuesta en trazabilidad </a:t>
          </a:r>
          <a:r>
            <a:rPr lang="es-PE" sz="1800" kern="1200" dirty="0" smtClean="0">
              <a:latin typeface="+mj-lt"/>
            </a:rPr>
            <a:t>de la carga.</a:t>
          </a:r>
          <a:endParaRPr lang="es-PE" sz="1800" kern="1200" dirty="0">
            <a:latin typeface="+mj-lt"/>
          </a:endParaRPr>
        </a:p>
      </dsp:txBody>
      <dsp:txXfrm>
        <a:off x="805560" y="3300754"/>
        <a:ext cx="10229550" cy="507927"/>
      </dsp:txXfrm>
    </dsp:sp>
    <dsp:sp modelId="{986269E8-6A41-4D12-A55C-927FD09D8C41}">
      <dsp:nvSpPr>
        <dsp:cNvPr id="0" name=""/>
        <dsp:cNvSpPr/>
      </dsp:nvSpPr>
      <dsp:spPr>
        <a:xfrm>
          <a:off x="488105" y="3237263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2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F0464-3E3E-4FF8-B34B-C56589A1021F}">
      <dsp:nvSpPr>
        <dsp:cNvPr id="0" name=""/>
        <dsp:cNvSpPr/>
      </dsp:nvSpPr>
      <dsp:spPr>
        <a:xfrm>
          <a:off x="387755" y="4062548"/>
          <a:ext cx="10647355" cy="507927"/>
        </a:xfrm>
        <a:prstGeom prst="rect">
          <a:avLst/>
        </a:prstGeom>
        <a:solidFill>
          <a:srgbClr val="68B01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1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>
              <a:latin typeface="+mj-lt"/>
            </a:rPr>
            <a:t>Cumplimiento con los </a:t>
          </a:r>
          <a:r>
            <a:rPr lang="es-PE" sz="1800" b="1" kern="1200" dirty="0" smtClean="0">
              <a:latin typeface="+mj-lt"/>
            </a:rPr>
            <a:t>estándares exigidos por </a:t>
          </a:r>
          <a:r>
            <a:rPr lang="es-PE" sz="1800" b="1" kern="1200" dirty="0" err="1" smtClean="0">
              <a:latin typeface="+mj-lt"/>
            </a:rPr>
            <a:t>Stakeholders</a:t>
          </a:r>
          <a:r>
            <a:rPr lang="es-PE" sz="1800" b="1" kern="1200" dirty="0" smtClean="0">
              <a:latin typeface="+mj-lt"/>
            </a:rPr>
            <a:t> </a:t>
          </a:r>
          <a:endParaRPr lang="es-PE" sz="1800" kern="1200" dirty="0">
            <a:latin typeface="+mj-lt"/>
          </a:endParaRPr>
        </a:p>
      </dsp:txBody>
      <dsp:txXfrm>
        <a:off x="387755" y="4062548"/>
        <a:ext cx="10647355" cy="507927"/>
      </dsp:txXfrm>
    </dsp:sp>
    <dsp:sp modelId="{72D5B846-20F5-44D2-B339-5EB4B25FB079}">
      <dsp:nvSpPr>
        <dsp:cNvPr id="0" name=""/>
        <dsp:cNvSpPr/>
      </dsp:nvSpPr>
      <dsp:spPr>
        <a:xfrm>
          <a:off x="70300" y="3999057"/>
          <a:ext cx="634908" cy="6349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B0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BC5C0D-1A8E-40E5-ADA0-84DBF59AA5C6}" type="datetimeFigureOut">
              <a:rPr lang="es-PE" smtClean="0"/>
              <a:pPr/>
              <a:t>4/07/2016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4DE743-8C90-4E5D-88A6-DE09DDDEA46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818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6789CF-F719-4CF8-BD89-6F425D155B51}" type="datetimeFigureOut">
              <a:rPr lang="es-PE" smtClean="0"/>
              <a:pPr/>
              <a:t>4/07/2016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B73C36-1084-41DA-B4FB-5438826D399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42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7C8B-DD1F-4A72-984B-6415D7DA5034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4/07/2016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F5C6-555F-458A-94D6-C47106D533B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2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hyperlink" Target="http://elcomercio.pe/lima/seguridad/mas-3700-robos-se-denuncian-al-mes-comisarias-lima-noticia-182320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518262" y="0"/>
            <a:ext cx="4270860" cy="2348880"/>
          </a:xfrm>
          <a:custGeom>
            <a:avLst/>
            <a:gdLst>
              <a:gd name="connsiteX0" fmla="*/ 0 w 2973358"/>
              <a:gd name="connsiteY0" fmla="*/ 0 h 1844824"/>
              <a:gd name="connsiteX1" fmla="*/ 2973358 w 2973358"/>
              <a:gd name="connsiteY1" fmla="*/ 0 h 1844824"/>
              <a:gd name="connsiteX2" fmla="*/ 2973358 w 2973358"/>
              <a:gd name="connsiteY2" fmla="*/ 1844824 h 1844824"/>
              <a:gd name="connsiteX3" fmla="*/ 0 w 2973358"/>
              <a:gd name="connsiteY3" fmla="*/ 1844824 h 1844824"/>
              <a:gd name="connsiteX4" fmla="*/ 0 w 2973358"/>
              <a:gd name="connsiteY4" fmla="*/ 0 h 1844824"/>
              <a:gd name="connsiteX0" fmla="*/ 0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0 w 3354358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358" h="1844824">
                <a:moveTo>
                  <a:pt x="0" y="0"/>
                </a:moveTo>
                <a:lnTo>
                  <a:pt x="3354358" y="0"/>
                </a:lnTo>
                <a:lnTo>
                  <a:pt x="2973358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rgbClr val="00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531" y="669213"/>
            <a:ext cx="3086111" cy="1051896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118542" y="647975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Oficinas principales: Lima Cargo City, Callao - Perú</a:t>
            </a:r>
            <a:endParaRPr lang="es-PE" sz="1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8039422" y="6479758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0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Lima, 2016</a:t>
            </a:r>
            <a:endParaRPr lang="es-PE" sz="1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42678" y="548680"/>
            <a:ext cx="44143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dirty="0" smtClean="0">
                <a:solidFill>
                  <a:schemeClr val="bg1"/>
                </a:solidFill>
              </a:rPr>
              <a:t>Seguridad de la Cadena </a:t>
            </a:r>
            <a:r>
              <a:rPr lang="es-PE" sz="3200" dirty="0" smtClean="0">
                <a:solidFill>
                  <a:schemeClr val="bg1"/>
                </a:solidFill>
              </a:rPr>
              <a:t>Logística Aérea</a:t>
            </a:r>
          </a:p>
          <a:p>
            <a:pPr algn="r"/>
            <a:endParaRPr lang="es-PE" sz="1400" dirty="0">
              <a:solidFill>
                <a:schemeClr val="bg1"/>
              </a:solidFill>
            </a:endParaRPr>
          </a:p>
          <a:p>
            <a:pPr algn="r"/>
            <a:r>
              <a:rPr lang="es-PE" sz="1400" b="1" dirty="0" smtClean="0">
                <a:solidFill>
                  <a:schemeClr val="bg1"/>
                </a:solidFill>
              </a:rPr>
              <a:t>César Basulto Valdivieso</a:t>
            </a:r>
          </a:p>
          <a:p>
            <a:pPr algn="r"/>
            <a:r>
              <a:rPr lang="es-PE" sz="1400" dirty="0" smtClean="0">
                <a:solidFill>
                  <a:schemeClr val="bg1"/>
                </a:solidFill>
              </a:rPr>
              <a:t>Gerente de Unidad de Negocio de Carga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2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3" name="Marcador de contenido 2"/>
          <p:cNvSpPr txBox="1">
            <a:spLocks/>
          </p:cNvSpPr>
          <p:nvPr/>
        </p:nvSpPr>
        <p:spPr>
          <a:xfrm>
            <a:off x="609521" y="1340769"/>
            <a:ext cx="10886285" cy="419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8B013"/>
              </a:buClr>
              <a:buNone/>
            </a:pPr>
            <a:r>
              <a:rPr lang="es-PE" sz="2800" b="1" dirty="0" smtClean="0">
                <a:solidFill>
                  <a:srgbClr val="002264"/>
                </a:solidFill>
                <a:cs typeface="Calibri" pitchFamily="34" charset="0"/>
              </a:rPr>
              <a:t>ALCANCE DE LOS SERVICIOS AEROPORTUARIOS DE LA CARGA AÉREA INTERNACIONAL</a:t>
            </a:r>
            <a:endParaRPr lang="es-PE" sz="2800" b="1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185" name="CuadroTexto 184">
            <a:hlinkClick r:id="rId3" action="ppaction://hlinksldjump"/>
          </p:cNvPr>
          <p:cNvSpPr txBox="1"/>
          <p:nvPr/>
        </p:nvSpPr>
        <p:spPr>
          <a:xfrm>
            <a:off x="4367014" y="231031"/>
            <a:ext cx="742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La cadena logística aérea: entorno y riesgos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grpSp>
        <p:nvGrpSpPr>
          <p:cNvPr id="189" name="Grupo 188"/>
          <p:cNvGrpSpPr/>
          <p:nvPr/>
        </p:nvGrpSpPr>
        <p:grpSpPr>
          <a:xfrm>
            <a:off x="1485439" y="2812506"/>
            <a:ext cx="8916634" cy="3640830"/>
            <a:chOff x="1630710" y="2812506"/>
            <a:chExt cx="8915401" cy="3640830"/>
          </a:xfrm>
        </p:grpSpPr>
        <p:sp>
          <p:nvSpPr>
            <p:cNvPr id="6" name="Text Box 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086698" y="3720556"/>
              <a:ext cx="3097213" cy="554037"/>
            </a:xfrm>
            <a:prstGeom prst="rect">
              <a:avLst/>
            </a:prstGeom>
            <a:solidFill>
              <a:srgbClr val="00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633413" indent="-633413" defTabSz="-187325"/>
              <a:r>
                <a:rPr lang="es-ES_tradnl" altLang="es-PE" sz="1600" b="1" dirty="0">
                  <a:solidFill>
                    <a:schemeClr val="bg1"/>
                  </a:solidFill>
                  <a:latin typeface="+mn-lt"/>
                </a:rPr>
                <a:t>INICIO:</a:t>
              </a:r>
              <a:r>
                <a:rPr lang="es-ES_tradnl" altLang="es-PE" sz="1400" b="1" dirty="0">
                  <a:solidFill>
                    <a:schemeClr val="bg1"/>
                  </a:solidFill>
                  <a:latin typeface="+mn-lt"/>
                </a:rPr>
                <a:t> 	Terminal de </a:t>
              </a:r>
              <a:r>
                <a:rPr lang="es-ES_tradnl" altLang="es-PE" sz="1400" b="1" dirty="0" smtClean="0">
                  <a:solidFill>
                    <a:schemeClr val="bg1"/>
                  </a:solidFill>
                  <a:latin typeface="+mn-lt"/>
                </a:rPr>
                <a:t>Exportación   		/ Aeropuerto de salida</a:t>
              </a:r>
              <a:endParaRPr lang="es-ES_tradnl" altLang="es-PE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6958360" y="3368131"/>
              <a:ext cx="43180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9220548" y="3907881"/>
              <a:ext cx="10842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Aeropuerto </a:t>
              </a:r>
              <a:b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</a:br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ORIGEN</a:t>
              </a:r>
            </a:p>
          </p:txBody>
        </p:sp>
        <p:sp>
          <p:nvSpPr>
            <p:cNvPr id="11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150990" y="5732795"/>
              <a:ext cx="3024188" cy="554037"/>
            </a:xfrm>
            <a:prstGeom prst="rect">
              <a:avLst/>
            </a:prstGeom>
            <a:solidFill>
              <a:srgbClr val="00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54013" indent="-354013"/>
              <a:r>
                <a:rPr lang="es-ES_tradnl" altLang="es-PE" sz="1600" b="1" dirty="0">
                  <a:solidFill>
                    <a:schemeClr val="bg1"/>
                  </a:solidFill>
                  <a:latin typeface="+mn-lt"/>
                </a:rPr>
                <a:t>FIN:</a:t>
              </a:r>
              <a:r>
                <a:rPr lang="es-ES_tradnl" altLang="es-PE" sz="14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_tradnl" altLang="es-PE" sz="1400" b="1" dirty="0" smtClean="0">
                  <a:solidFill>
                    <a:schemeClr val="bg1"/>
                  </a:solidFill>
                  <a:latin typeface="+mn-lt"/>
                </a:rPr>
                <a:t>Terminal </a:t>
              </a:r>
              <a:r>
                <a:rPr lang="es-ES_tradnl" altLang="es-PE" sz="1400" b="1" dirty="0">
                  <a:solidFill>
                    <a:schemeClr val="bg1"/>
                  </a:solidFill>
                  <a:latin typeface="+mn-lt"/>
                </a:rPr>
                <a:t>de </a:t>
              </a:r>
              <a:r>
                <a:rPr lang="es-ES_tradnl" altLang="es-PE" sz="1400" b="1" dirty="0" smtClean="0">
                  <a:solidFill>
                    <a:schemeClr val="bg1"/>
                  </a:solidFill>
                  <a:latin typeface="+mn-lt"/>
                </a:rPr>
                <a:t>Importación de Línea Aérea</a:t>
              </a:r>
              <a:endParaRPr lang="es-ES_tradnl" altLang="es-PE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9262268" y="5929461"/>
              <a:ext cx="10842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Aeropuerto </a:t>
              </a:r>
              <a:b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</a:br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DESTINO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630710" y="4581128"/>
              <a:ext cx="7631558" cy="31623"/>
            </a:xfrm>
            <a:prstGeom prst="line">
              <a:avLst/>
            </a:prstGeom>
            <a:noFill/>
            <a:ln w="28575">
              <a:solidFill>
                <a:srgbClr val="68B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996210" y="3152231"/>
              <a:ext cx="1890713" cy="587375"/>
              <a:chOff x="508" y="1811"/>
              <a:chExt cx="3724" cy="939"/>
            </a:xfrm>
          </p:grpSpPr>
          <p:sp>
            <p:nvSpPr>
              <p:cNvPr id="138" name="Line 14"/>
              <p:cNvSpPr>
                <a:spLocks noChangeShapeType="1"/>
              </p:cNvSpPr>
              <p:nvPr/>
            </p:nvSpPr>
            <p:spPr bwMode="auto">
              <a:xfrm>
                <a:off x="521" y="2269"/>
                <a:ext cx="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39" name="Freeform 15"/>
              <p:cNvSpPr>
                <a:spLocks/>
              </p:cNvSpPr>
              <p:nvPr/>
            </p:nvSpPr>
            <p:spPr bwMode="auto">
              <a:xfrm>
                <a:off x="508" y="2319"/>
                <a:ext cx="304" cy="78"/>
              </a:xfrm>
              <a:custGeom>
                <a:avLst/>
                <a:gdLst>
                  <a:gd name="T0" fmla="*/ 0 w 304"/>
                  <a:gd name="T1" fmla="*/ 1 h 78"/>
                  <a:gd name="T2" fmla="*/ 19 w 304"/>
                  <a:gd name="T3" fmla="*/ 0 h 78"/>
                  <a:gd name="T4" fmla="*/ 304 w 304"/>
                  <a:gd name="T5" fmla="*/ 61 h 78"/>
                  <a:gd name="T6" fmla="*/ 304 w 304"/>
                  <a:gd name="T7" fmla="*/ 75 h 78"/>
                  <a:gd name="T8" fmla="*/ 287 w 304"/>
                  <a:gd name="T9" fmla="*/ 78 h 78"/>
                  <a:gd name="T10" fmla="*/ 287 w 304"/>
                  <a:gd name="T11" fmla="*/ 65 h 78"/>
                  <a:gd name="T12" fmla="*/ 0 w 304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78">
                    <a:moveTo>
                      <a:pt x="0" y="1"/>
                    </a:moveTo>
                    <a:lnTo>
                      <a:pt x="19" y="0"/>
                    </a:lnTo>
                    <a:lnTo>
                      <a:pt x="304" y="61"/>
                    </a:lnTo>
                    <a:lnTo>
                      <a:pt x="304" y="75"/>
                    </a:lnTo>
                    <a:lnTo>
                      <a:pt x="287" y="78"/>
                    </a:lnTo>
                    <a:lnTo>
                      <a:pt x="287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0" name="Freeform 16"/>
              <p:cNvSpPr>
                <a:spLocks/>
              </p:cNvSpPr>
              <p:nvPr/>
            </p:nvSpPr>
            <p:spPr bwMode="auto">
              <a:xfrm>
                <a:off x="518" y="2256"/>
                <a:ext cx="277" cy="122"/>
              </a:xfrm>
              <a:custGeom>
                <a:avLst/>
                <a:gdLst>
                  <a:gd name="T0" fmla="*/ 231 w 277"/>
                  <a:gd name="T1" fmla="*/ 0 h 122"/>
                  <a:gd name="T2" fmla="*/ 0 w 277"/>
                  <a:gd name="T3" fmla="*/ 14 h 122"/>
                  <a:gd name="T4" fmla="*/ 277 w 277"/>
                  <a:gd name="T5" fmla="*/ 54 h 122"/>
                  <a:gd name="T6" fmla="*/ 277 w 277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122">
                    <a:moveTo>
                      <a:pt x="231" y="0"/>
                    </a:moveTo>
                    <a:lnTo>
                      <a:pt x="0" y="14"/>
                    </a:lnTo>
                    <a:lnTo>
                      <a:pt x="277" y="54"/>
                    </a:lnTo>
                    <a:lnTo>
                      <a:pt x="277" y="1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1" name="Line 17"/>
              <p:cNvSpPr>
                <a:spLocks noChangeShapeType="1"/>
              </p:cNvSpPr>
              <p:nvPr/>
            </p:nvSpPr>
            <p:spPr bwMode="auto">
              <a:xfrm>
                <a:off x="651" y="2290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2" name="Line 18"/>
              <p:cNvSpPr>
                <a:spLocks noChangeShapeType="1"/>
              </p:cNvSpPr>
              <p:nvPr/>
            </p:nvSpPr>
            <p:spPr bwMode="auto">
              <a:xfrm>
                <a:off x="616" y="2265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3" name="Line 19"/>
              <p:cNvSpPr>
                <a:spLocks noChangeShapeType="1"/>
              </p:cNvSpPr>
              <p:nvPr/>
            </p:nvSpPr>
            <p:spPr bwMode="auto">
              <a:xfrm>
                <a:off x="573" y="2278"/>
                <a:ext cx="1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4" name="Line 20"/>
              <p:cNvSpPr>
                <a:spLocks noChangeShapeType="1"/>
              </p:cNvSpPr>
              <p:nvPr/>
            </p:nvSpPr>
            <p:spPr bwMode="auto">
              <a:xfrm>
                <a:off x="691" y="2261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5" name="Freeform 21"/>
              <p:cNvSpPr>
                <a:spLocks/>
              </p:cNvSpPr>
              <p:nvPr/>
            </p:nvSpPr>
            <p:spPr bwMode="auto">
              <a:xfrm>
                <a:off x="508" y="2304"/>
                <a:ext cx="1013" cy="149"/>
              </a:xfrm>
              <a:custGeom>
                <a:avLst/>
                <a:gdLst>
                  <a:gd name="T0" fmla="*/ 1008 w 1013"/>
                  <a:gd name="T1" fmla="*/ 125 h 149"/>
                  <a:gd name="T2" fmla="*/ 237 w 1013"/>
                  <a:gd name="T3" fmla="*/ 0 h 149"/>
                  <a:gd name="T4" fmla="*/ 0 w 1013"/>
                  <a:gd name="T5" fmla="*/ 16 h 149"/>
                  <a:gd name="T6" fmla="*/ 0 w 1013"/>
                  <a:gd name="T7" fmla="*/ 32 h 149"/>
                  <a:gd name="T8" fmla="*/ 287 w 1013"/>
                  <a:gd name="T9" fmla="*/ 93 h 149"/>
                  <a:gd name="T10" fmla="*/ 681 w 1013"/>
                  <a:gd name="T11" fmla="*/ 93 h 149"/>
                  <a:gd name="T12" fmla="*/ 1013 w 1013"/>
                  <a:gd name="T13" fmla="*/ 149 h 149"/>
                  <a:gd name="T14" fmla="*/ 1008 w 1013"/>
                  <a:gd name="T15" fmla="*/ 125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3" h="149">
                    <a:moveTo>
                      <a:pt x="1008" y="125"/>
                    </a:moveTo>
                    <a:lnTo>
                      <a:pt x="237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287" y="93"/>
                    </a:lnTo>
                    <a:lnTo>
                      <a:pt x="681" y="93"/>
                    </a:lnTo>
                    <a:lnTo>
                      <a:pt x="1013" y="149"/>
                    </a:lnTo>
                    <a:lnTo>
                      <a:pt x="1008" y="1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6" name="Freeform 22"/>
              <p:cNvSpPr>
                <a:spLocks/>
              </p:cNvSpPr>
              <p:nvPr/>
            </p:nvSpPr>
            <p:spPr bwMode="auto">
              <a:xfrm>
                <a:off x="1516" y="2429"/>
                <a:ext cx="1214" cy="80"/>
              </a:xfrm>
              <a:custGeom>
                <a:avLst/>
                <a:gdLst>
                  <a:gd name="T0" fmla="*/ 0 w 1214"/>
                  <a:gd name="T1" fmla="*/ 0 h 80"/>
                  <a:gd name="T2" fmla="*/ 257 w 1214"/>
                  <a:gd name="T3" fmla="*/ 48 h 80"/>
                  <a:gd name="T4" fmla="*/ 859 w 1214"/>
                  <a:gd name="T5" fmla="*/ 6 h 80"/>
                  <a:gd name="T6" fmla="*/ 1214 w 1214"/>
                  <a:gd name="T7" fmla="*/ 58 h 80"/>
                  <a:gd name="T8" fmla="*/ 1214 w 1214"/>
                  <a:gd name="T9" fmla="*/ 80 h 80"/>
                  <a:gd name="T10" fmla="*/ 859 w 1214"/>
                  <a:gd name="T11" fmla="*/ 29 h 80"/>
                  <a:gd name="T12" fmla="*/ 251 w 1214"/>
                  <a:gd name="T13" fmla="*/ 73 h 80"/>
                  <a:gd name="T14" fmla="*/ 5 w 1214"/>
                  <a:gd name="T15" fmla="*/ 24 h 80"/>
                  <a:gd name="T16" fmla="*/ 0 w 1214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4" h="80">
                    <a:moveTo>
                      <a:pt x="0" y="0"/>
                    </a:moveTo>
                    <a:lnTo>
                      <a:pt x="257" y="48"/>
                    </a:lnTo>
                    <a:lnTo>
                      <a:pt x="859" y="6"/>
                    </a:lnTo>
                    <a:lnTo>
                      <a:pt x="1214" y="58"/>
                    </a:lnTo>
                    <a:lnTo>
                      <a:pt x="1214" y="80"/>
                    </a:lnTo>
                    <a:lnTo>
                      <a:pt x="859" y="29"/>
                    </a:lnTo>
                    <a:lnTo>
                      <a:pt x="251" y="73"/>
                    </a:lnTo>
                    <a:lnTo>
                      <a:pt x="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7" name="Freeform 23"/>
              <p:cNvSpPr>
                <a:spLocks/>
              </p:cNvSpPr>
              <p:nvPr/>
            </p:nvSpPr>
            <p:spPr bwMode="auto">
              <a:xfrm>
                <a:off x="2026" y="2329"/>
                <a:ext cx="2206" cy="421"/>
              </a:xfrm>
              <a:custGeom>
                <a:avLst/>
                <a:gdLst>
                  <a:gd name="T0" fmla="*/ 1704 w 2206"/>
                  <a:gd name="T1" fmla="*/ 36 h 421"/>
                  <a:gd name="T2" fmla="*/ 1417 w 2206"/>
                  <a:gd name="T3" fmla="*/ 69 h 421"/>
                  <a:gd name="T4" fmla="*/ 1316 w 2206"/>
                  <a:gd name="T5" fmla="*/ 44 h 421"/>
                  <a:gd name="T6" fmla="*/ 1221 w 2206"/>
                  <a:gd name="T7" fmla="*/ 55 h 421"/>
                  <a:gd name="T8" fmla="*/ 1316 w 2206"/>
                  <a:gd name="T9" fmla="*/ 77 h 421"/>
                  <a:gd name="T10" fmla="*/ 92 w 2206"/>
                  <a:gd name="T11" fmla="*/ 228 h 421"/>
                  <a:gd name="T12" fmla="*/ 0 w 2206"/>
                  <a:gd name="T13" fmla="*/ 213 h 421"/>
                  <a:gd name="T14" fmla="*/ 1 w 2206"/>
                  <a:gd name="T15" fmla="*/ 247 h 421"/>
                  <a:gd name="T16" fmla="*/ 465 w 2206"/>
                  <a:gd name="T17" fmla="*/ 351 h 421"/>
                  <a:gd name="T18" fmla="*/ 677 w 2206"/>
                  <a:gd name="T19" fmla="*/ 390 h 421"/>
                  <a:gd name="T20" fmla="*/ 816 w 2206"/>
                  <a:gd name="T21" fmla="*/ 412 h 421"/>
                  <a:gd name="T22" fmla="*/ 873 w 2206"/>
                  <a:gd name="T23" fmla="*/ 421 h 421"/>
                  <a:gd name="T24" fmla="*/ 939 w 2206"/>
                  <a:gd name="T25" fmla="*/ 418 h 421"/>
                  <a:gd name="T26" fmla="*/ 1017 w 2206"/>
                  <a:gd name="T27" fmla="*/ 421 h 421"/>
                  <a:gd name="T28" fmla="*/ 1104 w 2206"/>
                  <a:gd name="T29" fmla="*/ 412 h 421"/>
                  <a:gd name="T30" fmla="*/ 1194 w 2206"/>
                  <a:gd name="T31" fmla="*/ 394 h 421"/>
                  <a:gd name="T32" fmla="*/ 1200 w 2206"/>
                  <a:gd name="T33" fmla="*/ 358 h 421"/>
                  <a:gd name="T34" fmla="*/ 1095 w 2206"/>
                  <a:gd name="T35" fmla="*/ 379 h 421"/>
                  <a:gd name="T36" fmla="*/ 1001 w 2206"/>
                  <a:gd name="T37" fmla="*/ 390 h 421"/>
                  <a:gd name="T38" fmla="*/ 822 w 2206"/>
                  <a:gd name="T39" fmla="*/ 376 h 421"/>
                  <a:gd name="T40" fmla="*/ 725 w 2206"/>
                  <a:gd name="T41" fmla="*/ 362 h 421"/>
                  <a:gd name="T42" fmla="*/ 649 w 2206"/>
                  <a:gd name="T43" fmla="*/ 344 h 421"/>
                  <a:gd name="T44" fmla="*/ 276 w 2206"/>
                  <a:gd name="T45" fmla="*/ 267 h 421"/>
                  <a:gd name="T46" fmla="*/ 1996 w 2206"/>
                  <a:gd name="T47" fmla="*/ 17 h 421"/>
                  <a:gd name="T48" fmla="*/ 2114 w 2206"/>
                  <a:gd name="T49" fmla="*/ 27 h 421"/>
                  <a:gd name="T50" fmla="*/ 2160 w 2206"/>
                  <a:gd name="T51" fmla="*/ 21 h 421"/>
                  <a:gd name="T52" fmla="*/ 2206 w 2206"/>
                  <a:gd name="T53" fmla="*/ 13 h 421"/>
                  <a:gd name="T54" fmla="*/ 2206 w 2206"/>
                  <a:gd name="T55" fmla="*/ 0 h 421"/>
                  <a:gd name="T56" fmla="*/ 2178 w 2206"/>
                  <a:gd name="T57" fmla="*/ 9 h 421"/>
                  <a:gd name="T58" fmla="*/ 2114 w 2206"/>
                  <a:gd name="T59" fmla="*/ 15 h 421"/>
                  <a:gd name="T60" fmla="*/ 1992 w 2206"/>
                  <a:gd name="T61" fmla="*/ 4 h 421"/>
                  <a:gd name="T62" fmla="*/ 1704 w 2206"/>
                  <a:gd name="T63" fmla="*/ 36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06" h="421">
                    <a:moveTo>
                      <a:pt x="1704" y="36"/>
                    </a:moveTo>
                    <a:lnTo>
                      <a:pt x="1417" y="69"/>
                    </a:lnTo>
                    <a:lnTo>
                      <a:pt x="1316" y="44"/>
                    </a:lnTo>
                    <a:lnTo>
                      <a:pt x="1221" y="55"/>
                    </a:lnTo>
                    <a:lnTo>
                      <a:pt x="1316" y="77"/>
                    </a:lnTo>
                    <a:lnTo>
                      <a:pt x="92" y="228"/>
                    </a:lnTo>
                    <a:lnTo>
                      <a:pt x="0" y="213"/>
                    </a:lnTo>
                    <a:lnTo>
                      <a:pt x="1" y="247"/>
                    </a:lnTo>
                    <a:lnTo>
                      <a:pt x="465" y="351"/>
                    </a:lnTo>
                    <a:lnTo>
                      <a:pt x="677" y="390"/>
                    </a:lnTo>
                    <a:lnTo>
                      <a:pt x="816" y="412"/>
                    </a:lnTo>
                    <a:lnTo>
                      <a:pt x="873" y="421"/>
                    </a:lnTo>
                    <a:lnTo>
                      <a:pt x="939" y="418"/>
                    </a:lnTo>
                    <a:lnTo>
                      <a:pt x="1017" y="421"/>
                    </a:lnTo>
                    <a:lnTo>
                      <a:pt x="1104" y="412"/>
                    </a:lnTo>
                    <a:lnTo>
                      <a:pt x="1194" y="394"/>
                    </a:lnTo>
                    <a:lnTo>
                      <a:pt x="1200" y="358"/>
                    </a:lnTo>
                    <a:lnTo>
                      <a:pt x="1095" y="379"/>
                    </a:lnTo>
                    <a:lnTo>
                      <a:pt x="1001" y="390"/>
                    </a:lnTo>
                    <a:lnTo>
                      <a:pt x="822" y="376"/>
                    </a:lnTo>
                    <a:lnTo>
                      <a:pt x="725" y="362"/>
                    </a:lnTo>
                    <a:lnTo>
                      <a:pt x="649" y="344"/>
                    </a:lnTo>
                    <a:lnTo>
                      <a:pt x="276" y="267"/>
                    </a:lnTo>
                    <a:lnTo>
                      <a:pt x="1996" y="17"/>
                    </a:lnTo>
                    <a:lnTo>
                      <a:pt x="2114" y="27"/>
                    </a:lnTo>
                    <a:lnTo>
                      <a:pt x="2160" y="21"/>
                    </a:lnTo>
                    <a:lnTo>
                      <a:pt x="2206" y="13"/>
                    </a:lnTo>
                    <a:lnTo>
                      <a:pt x="2206" y="0"/>
                    </a:lnTo>
                    <a:lnTo>
                      <a:pt x="2178" y="9"/>
                    </a:lnTo>
                    <a:lnTo>
                      <a:pt x="2114" y="15"/>
                    </a:lnTo>
                    <a:lnTo>
                      <a:pt x="1992" y="4"/>
                    </a:lnTo>
                    <a:lnTo>
                      <a:pt x="1704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8" name="Freeform 24"/>
              <p:cNvSpPr>
                <a:spLocks/>
              </p:cNvSpPr>
              <p:nvPr/>
            </p:nvSpPr>
            <p:spPr bwMode="auto">
              <a:xfrm>
                <a:off x="1521" y="2347"/>
                <a:ext cx="1828" cy="140"/>
              </a:xfrm>
              <a:custGeom>
                <a:avLst/>
                <a:gdLst>
                  <a:gd name="T0" fmla="*/ 0 w 1828"/>
                  <a:gd name="T1" fmla="*/ 82 h 140"/>
                  <a:gd name="T2" fmla="*/ 1314 w 1828"/>
                  <a:gd name="T3" fmla="*/ 0 h 140"/>
                  <a:gd name="T4" fmla="*/ 1515 w 1828"/>
                  <a:gd name="T5" fmla="*/ 46 h 140"/>
                  <a:gd name="T6" fmla="*/ 1686 w 1828"/>
                  <a:gd name="T7" fmla="*/ 31 h 140"/>
                  <a:gd name="T8" fmla="*/ 1828 w 1828"/>
                  <a:gd name="T9" fmla="*/ 59 h 140"/>
                  <a:gd name="T10" fmla="*/ 1209 w 1828"/>
                  <a:gd name="T11" fmla="*/ 140 h 140"/>
                  <a:gd name="T12" fmla="*/ 854 w 1828"/>
                  <a:gd name="T13" fmla="*/ 88 h 140"/>
                  <a:gd name="T14" fmla="*/ 252 w 1828"/>
                  <a:gd name="T15" fmla="*/ 130 h 140"/>
                  <a:gd name="T16" fmla="*/ 0 w 1828"/>
                  <a:gd name="T17" fmla="*/ 82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28" h="140">
                    <a:moveTo>
                      <a:pt x="0" y="82"/>
                    </a:moveTo>
                    <a:lnTo>
                      <a:pt x="1314" y="0"/>
                    </a:lnTo>
                    <a:lnTo>
                      <a:pt x="1515" y="46"/>
                    </a:lnTo>
                    <a:lnTo>
                      <a:pt x="1686" y="31"/>
                    </a:lnTo>
                    <a:lnTo>
                      <a:pt x="1828" y="59"/>
                    </a:lnTo>
                    <a:lnTo>
                      <a:pt x="1209" y="140"/>
                    </a:lnTo>
                    <a:lnTo>
                      <a:pt x="854" y="88"/>
                    </a:lnTo>
                    <a:lnTo>
                      <a:pt x="252" y="13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3301" y="2286"/>
                <a:ext cx="927" cy="129"/>
              </a:xfrm>
              <a:custGeom>
                <a:avLst/>
                <a:gdLst>
                  <a:gd name="T0" fmla="*/ 0 w 927"/>
                  <a:gd name="T1" fmla="*/ 83 h 129"/>
                  <a:gd name="T2" fmla="*/ 136 w 927"/>
                  <a:gd name="T3" fmla="*/ 129 h 129"/>
                  <a:gd name="T4" fmla="*/ 715 w 927"/>
                  <a:gd name="T5" fmla="*/ 51 h 129"/>
                  <a:gd name="T6" fmla="*/ 874 w 927"/>
                  <a:gd name="T7" fmla="*/ 59 h 129"/>
                  <a:gd name="T8" fmla="*/ 927 w 927"/>
                  <a:gd name="T9" fmla="*/ 43 h 129"/>
                  <a:gd name="T10" fmla="*/ 651 w 927"/>
                  <a:gd name="T11" fmla="*/ 0 h 129"/>
                  <a:gd name="T12" fmla="*/ 166 w 927"/>
                  <a:gd name="T13" fmla="*/ 26 h 129"/>
                  <a:gd name="T14" fmla="*/ 0 w 927"/>
                  <a:gd name="T15" fmla="*/ 83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7" h="129">
                    <a:moveTo>
                      <a:pt x="0" y="83"/>
                    </a:moveTo>
                    <a:lnTo>
                      <a:pt x="136" y="129"/>
                    </a:lnTo>
                    <a:lnTo>
                      <a:pt x="715" y="51"/>
                    </a:lnTo>
                    <a:lnTo>
                      <a:pt x="874" y="59"/>
                    </a:lnTo>
                    <a:lnTo>
                      <a:pt x="927" y="43"/>
                    </a:lnTo>
                    <a:lnTo>
                      <a:pt x="651" y="0"/>
                    </a:lnTo>
                    <a:lnTo>
                      <a:pt x="166" y="2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3114" y="2341"/>
                <a:ext cx="129" cy="82"/>
              </a:xfrm>
              <a:custGeom>
                <a:avLst/>
                <a:gdLst>
                  <a:gd name="T0" fmla="*/ 74 w 129"/>
                  <a:gd name="T1" fmla="*/ 72 h 82"/>
                  <a:gd name="T2" fmla="*/ 62 w 129"/>
                  <a:gd name="T3" fmla="*/ 76 h 82"/>
                  <a:gd name="T4" fmla="*/ 48 w 129"/>
                  <a:gd name="T5" fmla="*/ 78 h 82"/>
                  <a:gd name="T6" fmla="*/ 36 w 129"/>
                  <a:gd name="T7" fmla="*/ 76 h 82"/>
                  <a:gd name="T8" fmla="*/ 20 w 129"/>
                  <a:gd name="T9" fmla="*/ 80 h 82"/>
                  <a:gd name="T10" fmla="*/ 10 w 129"/>
                  <a:gd name="T11" fmla="*/ 82 h 82"/>
                  <a:gd name="T12" fmla="*/ 0 w 129"/>
                  <a:gd name="T13" fmla="*/ 65 h 82"/>
                  <a:gd name="T14" fmla="*/ 6 w 129"/>
                  <a:gd name="T15" fmla="*/ 52 h 82"/>
                  <a:gd name="T16" fmla="*/ 2 w 129"/>
                  <a:gd name="T17" fmla="*/ 48 h 82"/>
                  <a:gd name="T18" fmla="*/ 18 w 129"/>
                  <a:gd name="T19" fmla="*/ 24 h 82"/>
                  <a:gd name="T20" fmla="*/ 32 w 129"/>
                  <a:gd name="T21" fmla="*/ 18 h 82"/>
                  <a:gd name="T22" fmla="*/ 38 w 129"/>
                  <a:gd name="T23" fmla="*/ 22 h 82"/>
                  <a:gd name="T24" fmla="*/ 48 w 129"/>
                  <a:gd name="T25" fmla="*/ 20 h 82"/>
                  <a:gd name="T26" fmla="*/ 56 w 129"/>
                  <a:gd name="T27" fmla="*/ 18 h 82"/>
                  <a:gd name="T28" fmla="*/ 60 w 129"/>
                  <a:gd name="T29" fmla="*/ 6 h 82"/>
                  <a:gd name="T30" fmla="*/ 75 w 129"/>
                  <a:gd name="T31" fmla="*/ 0 h 82"/>
                  <a:gd name="T32" fmla="*/ 90 w 129"/>
                  <a:gd name="T33" fmla="*/ 0 h 82"/>
                  <a:gd name="T34" fmla="*/ 106 w 129"/>
                  <a:gd name="T35" fmla="*/ 12 h 82"/>
                  <a:gd name="T36" fmla="*/ 118 w 129"/>
                  <a:gd name="T37" fmla="*/ 18 h 82"/>
                  <a:gd name="T38" fmla="*/ 123 w 129"/>
                  <a:gd name="T39" fmla="*/ 27 h 82"/>
                  <a:gd name="T40" fmla="*/ 129 w 129"/>
                  <a:gd name="T41" fmla="*/ 36 h 82"/>
                  <a:gd name="T42" fmla="*/ 128 w 129"/>
                  <a:gd name="T43" fmla="*/ 46 h 82"/>
                  <a:gd name="T44" fmla="*/ 128 w 129"/>
                  <a:gd name="T45" fmla="*/ 57 h 82"/>
                  <a:gd name="T46" fmla="*/ 120 w 129"/>
                  <a:gd name="T47" fmla="*/ 63 h 82"/>
                  <a:gd name="T48" fmla="*/ 112 w 129"/>
                  <a:gd name="T49" fmla="*/ 72 h 82"/>
                  <a:gd name="T50" fmla="*/ 100 w 129"/>
                  <a:gd name="T51" fmla="*/ 76 h 82"/>
                  <a:gd name="T52" fmla="*/ 88 w 129"/>
                  <a:gd name="T53" fmla="*/ 74 h 82"/>
                  <a:gd name="T54" fmla="*/ 74 w 129"/>
                  <a:gd name="T55" fmla="*/ 72 h 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9" h="82">
                    <a:moveTo>
                      <a:pt x="74" y="72"/>
                    </a:moveTo>
                    <a:lnTo>
                      <a:pt x="62" y="76"/>
                    </a:lnTo>
                    <a:lnTo>
                      <a:pt x="48" y="78"/>
                    </a:lnTo>
                    <a:lnTo>
                      <a:pt x="36" y="76"/>
                    </a:lnTo>
                    <a:lnTo>
                      <a:pt x="20" y="80"/>
                    </a:lnTo>
                    <a:lnTo>
                      <a:pt x="10" y="82"/>
                    </a:lnTo>
                    <a:lnTo>
                      <a:pt x="0" y="65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18" y="24"/>
                    </a:lnTo>
                    <a:lnTo>
                      <a:pt x="32" y="18"/>
                    </a:lnTo>
                    <a:lnTo>
                      <a:pt x="38" y="22"/>
                    </a:lnTo>
                    <a:lnTo>
                      <a:pt x="48" y="20"/>
                    </a:lnTo>
                    <a:lnTo>
                      <a:pt x="56" y="18"/>
                    </a:lnTo>
                    <a:lnTo>
                      <a:pt x="60" y="6"/>
                    </a:lnTo>
                    <a:lnTo>
                      <a:pt x="75" y="0"/>
                    </a:lnTo>
                    <a:lnTo>
                      <a:pt x="90" y="0"/>
                    </a:lnTo>
                    <a:lnTo>
                      <a:pt x="106" y="12"/>
                    </a:lnTo>
                    <a:lnTo>
                      <a:pt x="118" y="18"/>
                    </a:lnTo>
                    <a:lnTo>
                      <a:pt x="123" y="27"/>
                    </a:lnTo>
                    <a:lnTo>
                      <a:pt x="129" y="36"/>
                    </a:lnTo>
                    <a:lnTo>
                      <a:pt x="128" y="46"/>
                    </a:lnTo>
                    <a:lnTo>
                      <a:pt x="128" y="57"/>
                    </a:lnTo>
                    <a:lnTo>
                      <a:pt x="120" y="63"/>
                    </a:lnTo>
                    <a:lnTo>
                      <a:pt x="112" y="72"/>
                    </a:lnTo>
                    <a:lnTo>
                      <a:pt x="100" y="76"/>
                    </a:lnTo>
                    <a:lnTo>
                      <a:pt x="88" y="74"/>
                    </a:lnTo>
                    <a:lnTo>
                      <a:pt x="74" y="72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2821" y="2344"/>
                <a:ext cx="126" cy="68"/>
              </a:xfrm>
              <a:custGeom>
                <a:avLst/>
                <a:gdLst>
                  <a:gd name="T0" fmla="*/ 73 w 126"/>
                  <a:gd name="T1" fmla="*/ 59 h 68"/>
                  <a:gd name="T2" fmla="*/ 61 w 126"/>
                  <a:gd name="T3" fmla="*/ 62 h 68"/>
                  <a:gd name="T4" fmla="*/ 47 w 126"/>
                  <a:gd name="T5" fmla="*/ 64 h 68"/>
                  <a:gd name="T6" fmla="*/ 35 w 126"/>
                  <a:gd name="T7" fmla="*/ 62 h 68"/>
                  <a:gd name="T8" fmla="*/ 19 w 126"/>
                  <a:gd name="T9" fmla="*/ 66 h 68"/>
                  <a:gd name="T10" fmla="*/ 9 w 126"/>
                  <a:gd name="T11" fmla="*/ 68 h 68"/>
                  <a:gd name="T12" fmla="*/ 0 w 126"/>
                  <a:gd name="T13" fmla="*/ 52 h 68"/>
                  <a:gd name="T14" fmla="*/ 5 w 126"/>
                  <a:gd name="T15" fmla="*/ 38 h 68"/>
                  <a:gd name="T16" fmla="*/ 1 w 126"/>
                  <a:gd name="T17" fmla="*/ 35 h 68"/>
                  <a:gd name="T18" fmla="*/ 17 w 126"/>
                  <a:gd name="T19" fmla="*/ 10 h 68"/>
                  <a:gd name="T20" fmla="*/ 31 w 126"/>
                  <a:gd name="T21" fmla="*/ 5 h 68"/>
                  <a:gd name="T22" fmla="*/ 37 w 126"/>
                  <a:gd name="T23" fmla="*/ 8 h 68"/>
                  <a:gd name="T24" fmla="*/ 47 w 126"/>
                  <a:gd name="T25" fmla="*/ 7 h 68"/>
                  <a:gd name="T26" fmla="*/ 55 w 126"/>
                  <a:gd name="T27" fmla="*/ 5 h 68"/>
                  <a:gd name="T28" fmla="*/ 63 w 126"/>
                  <a:gd name="T29" fmla="*/ 0 h 68"/>
                  <a:gd name="T30" fmla="*/ 71 w 126"/>
                  <a:gd name="T31" fmla="*/ 1 h 68"/>
                  <a:gd name="T32" fmla="*/ 87 w 126"/>
                  <a:gd name="T33" fmla="*/ 0 h 68"/>
                  <a:gd name="T34" fmla="*/ 101 w 126"/>
                  <a:gd name="T35" fmla="*/ 7 h 68"/>
                  <a:gd name="T36" fmla="*/ 109 w 126"/>
                  <a:gd name="T37" fmla="*/ 10 h 68"/>
                  <a:gd name="T38" fmla="*/ 114 w 126"/>
                  <a:gd name="T39" fmla="*/ 18 h 68"/>
                  <a:gd name="T40" fmla="*/ 121 w 126"/>
                  <a:gd name="T41" fmla="*/ 25 h 68"/>
                  <a:gd name="T42" fmla="*/ 126 w 126"/>
                  <a:gd name="T43" fmla="*/ 33 h 68"/>
                  <a:gd name="T44" fmla="*/ 126 w 126"/>
                  <a:gd name="T45" fmla="*/ 44 h 68"/>
                  <a:gd name="T46" fmla="*/ 119 w 126"/>
                  <a:gd name="T47" fmla="*/ 50 h 68"/>
                  <a:gd name="T48" fmla="*/ 110 w 126"/>
                  <a:gd name="T49" fmla="*/ 59 h 68"/>
                  <a:gd name="T50" fmla="*/ 99 w 126"/>
                  <a:gd name="T51" fmla="*/ 62 h 68"/>
                  <a:gd name="T52" fmla="*/ 87 w 126"/>
                  <a:gd name="T53" fmla="*/ 61 h 68"/>
                  <a:gd name="T54" fmla="*/ 73 w 126"/>
                  <a:gd name="T55" fmla="*/ 59 h 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6" h="68">
                    <a:moveTo>
                      <a:pt x="73" y="59"/>
                    </a:moveTo>
                    <a:lnTo>
                      <a:pt x="61" y="62"/>
                    </a:lnTo>
                    <a:lnTo>
                      <a:pt x="47" y="64"/>
                    </a:lnTo>
                    <a:lnTo>
                      <a:pt x="35" y="62"/>
                    </a:lnTo>
                    <a:lnTo>
                      <a:pt x="19" y="66"/>
                    </a:lnTo>
                    <a:lnTo>
                      <a:pt x="9" y="68"/>
                    </a:lnTo>
                    <a:lnTo>
                      <a:pt x="0" y="52"/>
                    </a:lnTo>
                    <a:lnTo>
                      <a:pt x="5" y="38"/>
                    </a:lnTo>
                    <a:lnTo>
                      <a:pt x="1" y="35"/>
                    </a:lnTo>
                    <a:lnTo>
                      <a:pt x="17" y="10"/>
                    </a:lnTo>
                    <a:lnTo>
                      <a:pt x="31" y="5"/>
                    </a:lnTo>
                    <a:lnTo>
                      <a:pt x="37" y="8"/>
                    </a:lnTo>
                    <a:lnTo>
                      <a:pt x="47" y="7"/>
                    </a:lnTo>
                    <a:lnTo>
                      <a:pt x="55" y="5"/>
                    </a:lnTo>
                    <a:lnTo>
                      <a:pt x="63" y="0"/>
                    </a:lnTo>
                    <a:lnTo>
                      <a:pt x="71" y="1"/>
                    </a:lnTo>
                    <a:lnTo>
                      <a:pt x="87" y="0"/>
                    </a:lnTo>
                    <a:lnTo>
                      <a:pt x="101" y="7"/>
                    </a:lnTo>
                    <a:lnTo>
                      <a:pt x="109" y="10"/>
                    </a:lnTo>
                    <a:lnTo>
                      <a:pt x="114" y="18"/>
                    </a:lnTo>
                    <a:lnTo>
                      <a:pt x="121" y="25"/>
                    </a:lnTo>
                    <a:lnTo>
                      <a:pt x="126" y="33"/>
                    </a:lnTo>
                    <a:lnTo>
                      <a:pt x="126" y="44"/>
                    </a:lnTo>
                    <a:lnTo>
                      <a:pt x="119" y="50"/>
                    </a:lnTo>
                    <a:lnTo>
                      <a:pt x="110" y="59"/>
                    </a:lnTo>
                    <a:lnTo>
                      <a:pt x="99" y="62"/>
                    </a:lnTo>
                    <a:lnTo>
                      <a:pt x="87" y="61"/>
                    </a:lnTo>
                    <a:lnTo>
                      <a:pt x="73" y="5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2920" y="2341"/>
                <a:ext cx="137" cy="74"/>
              </a:xfrm>
              <a:custGeom>
                <a:avLst/>
                <a:gdLst>
                  <a:gd name="T0" fmla="*/ 79 w 137"/>
                  <a:gd name="T1" fmla="*/ 64 h 74"/>
                  <a:gd name="T2" fmla="*/ 66 w 137"/>
                  <a:gd name="T3" fmla="*/ 68 h 74"/>
                  <a:gd name="T4" fmla="*/ 51 w 137"/>
                  <a:gd name="T5" fmla="*/ 70 h 74"/>
                  <a:gd name="T6" fmla="*/ 38 w 137"/>
                  <a:gd name="T7" fmla="*/ 68 h 74"/>
                  <a:gd name="T8" fmla="*/ 21 w 137"/>
                  <a:gd name="T9" fmla="*/ 72 h 74"/>
                  <a:gd name="T10" fmla="*/ 10 w 137"/>
                  <a:gd name="T11" fmla="*/ 74 h 74"/>
                  <a:gd name="T12" fmla="*/ 0 w 137"/>
                  <a:gd name="T13" fmla="*/ 56 h 74"/>
                  <a:gd name="T14" fmla="*/ 6 w 137"/>
                  <a:gd name="T15" fmla="*/ 42 h 74"/>
                  <a:gd name="T16" fmla="*/ 2 w 137"/>
                  <a:gd name="T17" fmla="*/ 38 h 74"/>
                  <a:gd name="T18" fmla="*/ 19 w 137"/>
                  <a:gd name="T19" fmla="*/ 12 h 74"/>
                  <a:gd name="T20" fmla="*/ 34 w 137"/>
                  <a:gd name="T21" fmla="*/ 6 h 74"/>
                  <a:gd name="T22" fmla="*/ 40 w 137"/>
                  <a:gd name="T23" fmla="*/ 10 h 74"/>
                  <a:gd name="T24" fmla="*/ 51 w 137"/>
                  <a:gd name="T25" fmla="*/ 8 h 74"/>
                  <a:gd name="T26" fmla="*/ 60 w 137"/>
                  <a:gd name="T27" fmla="*/ 6 h 74"/>
                  <a:gd name="T28" fmla="*/ 68 w 137"/>
                  <a:gd name="T29" fmla="*/ 0 h 74"/>
                  <a:gd name="T30" fmla="*/ 77 w 137"/>
                  <a:gd name="T31" fmla="*/ 2 h 74"/>
                  <a:gd name="T32" fmla="*/ 94 w 137"/>
                  <a:gd name="T33" fmla="*/ 0 h 74"/>
                  <a:gd name="T34" fmla="*/ 109 w 137"/>
                  <a:gd name="T35" fmla="*/ 8 h 74"/>
                  <a:gd name="T36" fmla="*/ 118 w 137"/>
                  <a:gd name="T37" fmla="*/ 12 h 74"/>
                  <a:gd name="T38" fmla="*/ 124 w 137"/>
                  <a:gd name="T39" fmla="*/ 20 h 74"/>
                  <a:gd name="T40" fmla="*/ 131 w 137"/>
                  <a:gd name="T41" fmla="*/ 28 h 74"/>
                  <a:gd name="T42" fmla="*/ 137 w 137"/>
                  <a:gd name="T43" fmla="*/ 36 h 74"/>
                  <a:gd name="T44" fmla="*/ 137 w 137"/>
                  <a:gd name="T45" fmla="*/ 48 h 74"/>
                  <a:gd name="T46" fmla="*/ 128 w 137"/>
                  <a:gd name="T47" fmla="*/ 54 h 74"/>
                  <a:gd name="T48" fmla="*/ 120 w 137"/>
                  <a:gd name="T49" fmla="*/ 64 h 74"/>
                  <a:gd name="T50" fmla="*/ 107 w 137"/>
                  <a:gd name="T51" fmla="*/ 68 h 74"/>
                  <a:gd name="T52" fmla="*/ 94 w 137"/>
                  <a:gd name="T53" fmla="*/ 66 h 74"/>
                  <a:gd name="T54" fmla="*/ 79 w 137"/>
                  <a:gd name="T55" fmla="*/ 64 h 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7" h="74">
                    <a:moveTo>
                      <a:pt x="79" y="64"/>
                    </a:moveTo>
                    <a:lnTo>
                      <a:pt x="66" y="68"/>
                    </a:lnTo>
                    <a:lnTo>
                      <a:pt x="51" y="70"/>
                    </a:lnTo>
                    <a:lnTo>
                      <a:pt x="38" y="68"/>
                    </a:lnTo>
                    <a:lnTo>
                      <a:pt x="21" y="72"/>
                    </a:lnTo>
                    <a:lnTo>
                      <a:pt x="10" y="74"/>
                    </a:lnTo>
                    <a:lnTo>
                      <a:pt x="0" y="5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19" y="12"/>
                    </a:lnTo>
                    <a:lnTo>
                      <a:pt x="34" y="6"/>
                    </a:lnTo>
                    <a:lnTo>
                      <a:pt x="40" y="10"/>
                    </a:lnTo>
                    <a:lnTo>
                      <a:pt x="51" y="8"/>
                    </a:lnTo>
                    <a:lnTo>
                      <a:pt x="60" y="6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94" y="0"/>
                    </a:lnTo>
                    <a:lnTo>
                      <a:pt x="109" y="8"/>
                    </a:lnTo>
                    <a:lnTo>
                      <a:pt x="118" y="12"/>
                    </a:lnTo>
                    <a:lnTo>
                      <a:pt x="124" y="20"/>
                    </a:lnTo>
                    <a:lnTo>
                      <a:pt x="131" y="28"/>
                    </a:lnTo>
                    <a:lnTo>
                      <a:pt x="137" y="36"/>
                    </a:lnTo>
                    <a:lnTo>
                      <a:pt x="137" y="48"/>
                    </a:lnTo>
                    <a:lnTo>
                      <a:pt x="128" y="54"/>
                    </a:lnTo>
                    <a:lnTo>
                      <a:pt x="120" y="64"/>
                    </a:lnTo>
                    <a:lnTo>
                      <a:pt x="107" y="68"/>
                    </a:lnTo>
                    <a:lnTo>
                      <a:pt x="94" y="66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2027" y="2459"/>
                <a:ext cx="604" cy="99"/>
              </a:xfrm>
              <a:custGeom>
                <a:avLst/>
                <a:gdLst>
                  <a:gd name="T0" fmla="*/ 91 w 604"/>
                  <a:gd name="T1" fmla="*/ 99 h 99"/>
                  <a:gd name="T2" fmla="*/ 604 w 604"/>
                  <a:gd name="T3" fmla="*/ 36 h 99"/>
                  <a:gd name="T4" fmla="*/ 511 w 604"/>
                  <a:gd name="T5" fmla="*/ 21 h 99"/>
                  <a:gd name="T6" fmla="*/ 225 w 604"/>
                  <a:gd name="T7" fmla="*/ 53 h 99"/>
                  <a:gd name="T8" fmla="*/ 222 w 604"/>
                  <a:gd name="T9" fmla="*/ 36 h 99"/>
                  <a:gd name="T10" fmla="*/ 201 w 604"/>
                  <a:gd name="T11" fmla="*/ 15 h 99"/>
                  <a:gd name="T12" fmla="*/ 189 w 604"/>
                  <a:gd name="T13" fmla="*/ 7 h 99"/>
                  <a:gd name="T14" fmla="*/ 167 w 604"/>
                  <a:gd name="T15" fmla="*/ 0 h 99"/>
                  <a:gd name="T16" fmla="*/ 140 w 604"/>
                  <a:gd name="T17" fmla="*/ 3 h 99"/>
                  <a:gd name="T18" fmla="*/ 128 w 604"/>
                  <a:gd name="T19" fmla="*/ 9 h 99"/>
                  <a:gd name="T20" fmla="*/ 117 w 604"/>
                  <a:gd name="T21" fmla="*/ 13 h 99"/>
                  <a:gd name="T22" fmla="*/ 113 w 604"/>
                  <a:gd name="T23" fmla="*/ 12 h 99"/>
                  <a:gd name="T24" fmla="*/ 110 w 604"/>
                  <a:gd name="T25" fmla="*/ 12 h 99"/>
                  <a:gd name="T26" fmla="*/ 108 w 604"/>
                  <a:gd name="T27" fmla="*/ 9 h 99"/>
                  <a:gd name="T28" fmla="*/ 101 w 604"/>
                  <a:gd name="T29" fmla="*/ 10 h 99"/>
                  <a:gd name="T30" fmla="*/ 93 w 604"/>
                  <a:gd name="T31" fmla="*/ 9 h 99"/>
                  <a:gd name="T32" fmla="*/ 87 w 604"/>
                  <a:gd name="T33" fmla="*/ 15 h 99"/>
                  <a:gd name="T34" fmla="*/ 83 w 604"/>
                  <a:gd name="T35" fmla="*/ 19 h 99"/>
                  <a:gd name="T36" fmla="*/ 80 w 604"/>
                  <a:gd name="T37" fmla="*/ 24 h 99"/>
                  <a:gd name="T38" fmla="*/ 77 w 604"/>
                  <a:gd name="T39" fmla="*/ 27 h 99"/>
                  <a:gd name="T40" fmla="*/ 74 w 604"/>
                  <a:gd name="T41" fmla="*/ 30 h 99"/>
                  <a:gd name="T42" fmla="*/ 71 w 604"/>
                  <a:gd name="T43" fmla="*/ 31 h 99"/>
                  <a:gd name="T44" fmla="*/ 63 w 604"/>
                  <a:gd name="T45" fmla="*/ 40 h 99"/>
                  <a:gd name="T46" fmla="*/ 60 w 604"/>
                  <a:gd name="T47" fmla="*/ 46 h 99"/>
                  <a:gd name="T48" fmla="*/ 66 w 604"/>
                  <a:gd name="T49" fmla="*/ 55 h 99"/>
                  <a:gd name="T50" fmla="*/ 62 w 604"/>
                  <a:gd name="T51" fmla="*/ 63 h 99"/>
                  <a:gd name="T52" fmla="*/ 60 w 604"/>
                  <a:gd name="T53" fmla="*/ 69 h 99"/>
                  <a:gd name="T54" fmla="*/ 66 w 604"/>
                  <a:gd name="T55" fmla="*/ 81 h 99"/>
                  <a:gd name="T56" fmla="*/ 0 w 604"/>
                  <a:gd name="T57" fmla="*/ 84 h 99"/>
                  <a:gd name="T58" fmla="*/ 91 w 604"/>
                  <a:gd name="T59" fmla="*/ 99 h 9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99">
                    <a:moveTo>
                      <a:pt x="91" y="99"/>
                    </a:moveTo>
                    <a:lnTo>
                      <a:pt x="604" y="36"/>
                    </a:lnTo>
                    <a:lnTo>
                      <a:pt x="511" y="21"/>
                    </a:lnTo>
                    <a:lnTo>
                      <a:pt x="225" y="53"/>
                    </a:lnTo>
                    <a:lnTo>
                      <a:pt x="222" y="36"/>
                    </a:lnTo>
                    <a:lnTo>
                      <a:pt x="201" y="15"/>
                    </a:lnTo>
                    <a:lnTo>
                      <a:pt x="189" y="7"/>
                    </a:lnTo>
                    <a:lnTo>
                      <a:pt x="167" y="0"/>
                    </a:lnTo>
                    <a:lnTo>
                      <a:pt x="140" y="3"/>
                    </a:lnTo>
                    <a:lnTo>
                      <a:pt x="128" y="9"/>
                    </a:lnTo>
                    <a:lnTo>
                      <a:pt x="117" y="13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8" y="9"/>
                    </a:lnTo>
                    <a:lnTo>
                      <a:pt x="101" y="10"/>
                    </a:lnTo>
                    <a:lnTo>
                      <a:pt x="93" y="9"/>
                    </a:lnTo>
                    <a:lnTo>
                      <a:pt x="87" y="15"/>
                    </a:lnTo>
                    <a:lnTo>
                      <a:pt x="83" y="19"/>
                    </a:lnTo>
                    <a:lnTo>
                      <a:pt x="80" y="24"/>
                    </a:lnTo>
                    <a:lnTo>
                      <a:pt x="77" y="27"/>
                    </a:lnTo>
                    <a:lnTo>
                      <a:pt x="74" y="30"/>
                    </a:lnTo>
                    <a:lnTo>
                      <a:pt x="71" y="31"/>
                    </a:lnTo>
                    <a:lnTo>
                      <a:pt x="63" y="40"/>
                    </a:lnTo>
                    <a:lnTo>
                      <a:pt x="60" y="46"/>
                    </a:lnTo>
                    <a:lnTo>
                      <a:pt x="66" y="55"/>
                    </a:lnTo>
                    <a:lnTo>
                      <a:pt x="62" y="63"/>
                    </a:lnTo>
                    <a:lnTo>
                      <a:pt x="60" y="69"/>
                    </a:lnTo>
                    <a:lnTo>
                      <a:pt x="66" y="81"/>
                    </a:lnTo>
                    <a:lnTo>
                      <a:pt x="0" y="84"/>
                    </a:lnTo>
                    <a:lnTo>
                      <a:pt x="91" y="9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728" y="1811"/>
                <a:ext cx="3257" cy="620"/>
              </a:xfrm>
              <a:custGeom>
                <a:avLst/>
                <a:gdLst>
                  <a:gd name="T0" fmla="*/ 0 w 3257"/>
                  <a:gd name="T1" fmla="*/ 240 h 620"/>
                  <a:gd name="T2" fmla="*/ 8 w 3257"/>
                  <a:gd name="T3" fmla="*/ 208 h 620"/>
                  <a:gd name="T4" fmla="*/ 24 w 3257"/>
                  <a:gd name="T5" fmla="*/ 184 h 620"/>
                  <a:gd name="T6" fmla="*/ 768 w 3257"/>
                  <a:gd name="T7" fmla="*/ 0 h 620"/>
                  <a:gd name="T8" fmla="*/ 3217 w 3257"/>
                  <a:gd name="T9" fmla="*/ 160 h 620"/>
                  <a:gd name="T10" fmla="*/ 3257 w 3257"/>
                  <a:gd name="T11" fmla="*/ 232 h 620"/>
                  <a:gd name="T12" fmla="*/ 3249 w 3257"/>
                  <a:gd name="T13" fmla="*/ 248 h 620"/>
                  <a:gd name="T14" fmla="*/ 3233 w 3257"/>
                  <a:gd name="T15" fmla="*/ 272 h 620"/>
                  <a:gd name="T16" fmla="*/ 3233 w 3257"/>
                  <a:gd name="T17" fmla="*/ 496 h 620"/>
                  <a:gd name="T18" fmla="*/ 795 w 3257"/>
                  <a:gd name="T19" fmla="*/ 620 h 620"/>
                  <a:gd name="T20" fmla="*/ 16 w 3257"/>
                  <a:gd name="T21" fmla="*/ 504 h 620"/>
                  <a:gd name="T22" fmla="*/ 0 w 3257"/>
                  <a:gd name="T23" fmla="*/ 240 h 6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57" h="620">
                    <a:moveTo>
                      <a:pt x="0" y="240"/>
                    </a:moveTo>
                    <a:lnTo>
                      <a:pt x="8" y="208"/>
                    </a:lnTo>
                    <a:lnTo>
                      <a:pt x="24" y="184"/>
                    </a:lnTo>
                    <a:lnTo>
                      <a:pt x="768" y="0"/>
                    </a:lnTo>
                    <a:lnTo>
                      <a:pt x="3217" y="160"/>
                    </a:lnTo>
                    <a:lnTo>
                      <a:pt x="3257" y="232"/>
                    </a:lnTo>
                    <a:lnTo>
                      <a:pt x="3249" y="248"/>
                    </a:lnTo>
                    <a:lnTo>
                      <a:pt x="3233" y="272"/>
                    </a:lnTo>
                    <a:lnTo>
                      <a:pt x="3233" y="496"/>
                    </a:lnTo>
                    <a:lnTo>
                      <a:pt x="795" y="620"/>
                    </a:lnTo>
                    <a:lnTo>
                      <a:pt x="16" y="504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1521" y="1948"/>
                <a:ext cx="2442" cy="481"/>
              </a:xfrm>
              <a:custGeom>
                <a:avLst/>
                <a:gdLst>
                  <a:gd name="T0" fmla="*/ 0 w 2442"/>
                  <a:gd name="T1" fmla="*/ 481 h 481"/>
                  <a:gd name="T2" fmla="*/ 2442 w 2442"/>
                  <a:gd name="T3" fmla="*/ 358 h 481"/>
                  <a:gd name="T4" fmla="*/ 2442 w 2442"/>
                  <a:gd name="T5" fmla="*/ 118 h 481"/>
                  <a:gd name="T6" fmla="*/ 0 w 2442"/>
                  <a:gd name="T7" fmla="*/ 0 h 481"/>
                  <a:gd name="T8" fmla="*/ 0 w 2442"/>
                  <a:gd name="T9" fmla="*/ 481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2" h="481">
                    <a:moveTo>
                      <a:pt x="0" y="481"/>
                    </a:moveTo>
                    <a:lnTo>
                      <a:pt x="2442" y="358"/>
                    </a:lnTo>
                    <a:lnTo>
                      <a:pt x="2442" y="118"/>
                    </a:lnTo>
                    <a:lnTo>
                      <a:pt x="0" y="0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531" y="2195"/>
                <a:ext cx="2321" cy="101"/>
              </a:xfrm>
              <a:custGeom>
                <a:avLst/>
                <a:gdLst>
                  <a:gd name="T0" fmla="*/ 2321 w 2321"/>
                  <a:gd name="T1" fmla="*/ 57 h 101"/>
                  <a:gd name="T2" fmla="*/ 2321 w 2321"/>
                  <a:gd name="T3" fmla="*/ 9 h 101"/>
                  <a:gd name="T4" fmla="*/ 0 w 2321"/>
                  <a:gd name="T5" fmla="*/ 0 h 101"/>
                  <a:gd name="T6" fmla="*/ 0 w 2321"/>
                  <a:gd name="T7" fmla="*/ 101 h 101"/>
                  <a:gd name="T8" fmla="*/ 2321 w 2321"/>
                  <a:gd name="T9" fmla="*/ 57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1" h="101">
                    <a:moveTo>
                      <a:pt x="2321" y="57"/>
                    </a:moveTo>
                    <a:lnTo>
                      <a:pt x="2321" y="9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2321" y="5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745" y="1963"/>
                <a:ext cx="630" cy="456"/>
              </a:xfrm>
              <a:custGeom>
                <a:avLst/>
                <a:gdLst>
                  <a:gd name="T0" fmla="*/ 630 w 630"/>
                  <a:gd name="T1" fmla="*/ 456 h 456"/>
                  <a:gd name="T2" fmla="*/ 616 w 630"/>
                  <a:gd name="T3" fmla="*/ 0 h 456"/>
                  <a:gd name="T4" fmla="*/ 0 w 630"/>
                  <a:gd name="T5" fmla="*/ 127 h 456"/>
                  <a:gd name="T6" fmla="*/ 0 w 630"/>
                  <a:gd name="T7" fmla="*/ 341 h 456"/>
                  <a:gd name="T8" fmla="*/ 630 w 630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0" h="456">
                    <a:moveTo>
                      <a:pt x="630" y="456"/>
                    </a:moveTo>
                    <a:lnTo>
                      <a:pt x="616" y="0"/>
                    </a:lnTo>
                    <a:lnTo>
                      <a:pt x="0" y="127"/>
                    </a:lnTo>
                    <a:lnTo>
                      <a:pt x="0" y="341"/>
                    </a:lnTo>
                    <a:lnTo>
                      <a:pt x="63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780" y="2207"/>
                <a:ext cx="588" cy="100"/>
              </a:xfrm>
              <a:custGeom>
                <a:avLst/>
                <a:gdLst>
                  <a:gd name="T0" fmla="*/ 580 w 588"/>
                  <a:gd name="T1" fmla="*/ 4 h 100"/>
                  <a:gd name="T2" fmla="*/ 0 w 588"/>
                  <a:gd name="T3" fmla="*/ 0 h 100"/>
                  <a:gd name="T4" fmla="*/ 0 w 588"/>
                  <a:gd name="T5" fmla="*/ 48 h 100"/>
                  <a:gd name="T6" fmla="*/ 588 w 588"/>
                  <a:gd name="T7" fmla="*/ 100 h 100"/>
                  <a:gd name="T8" fmla="*/ 580 w 588"/>
                  <a:gd name="T9" fmla="*/ 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8" h="100">
                    <a:moveTo>
                      <a:pt x="580" y="4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88" y="100"/>
                    </a:lnTo>
                    <a:lnTo>
                      <a:pt x="580" y="4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805" y="2074"/>
                <a:ext cx="14" cy="245"/>
              </a:xfrm>
              <a:custGeom>
                <a:avLst/>
                <a:gdLst>
                  <a:gd name="T0" fmla="*/ 14 w 14"/>
                  <a:gd name="T1" fmla="*/ 245 h 245"/>
                  <a:gd name="T2" fmla="*/ 14 w 14"/>
                  <a:gd name="T3" fmla="*/ 128 h 245"/>
                  <a:gd name="T4" fmla="*/ 5 w 14"/>
                  <a:gd name="T5" fmla="*/ 129 h 245"/>
                  <a:gd name="T6" fmla="*/ 5 w 14"/>
                  <a:gd name="T7" fmla="*/ 0 h 245"/>
                  <a:gd name="T8" fmla="*/ 0 w 14"/>
                  <a:gd name="T9" fmla="*/ 3 h 245"/>
                  <a:gd name="T10" fmla="*/ 0 w 14"/>
                  <a:gd name="T11" fmla="*/ 131 h 245"/>
                  <a:gd name="T12" fmla="*/ 9 w 14"/>
                  <a:gd name="T13" fmla="*/ 131 h 245"/>
                  <a:gd name="T14" fmla="*/ 9 w 14"/>
                  <a:gd name="T15" fmla="*/ 244 h 245"/>
                  <a:gd name="T16" fmla="*/ 14 w 14"/>
                  <a:gd name="T17" fmla="*/ 245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45">
                    <a:moveTo>
                      <a:pt x="14" y="245"/>
                    </a:moveTo>
                    <a:lnTo>
                      <a:pt x="14" y="128"/>
                    </a:lnTo>
                    <a:lnTo>
                      <a:pt x="5" y="129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131"/>
                    </a:lnTo>
                    <a:lnTo>
                      <a:pt x="9" y="131"/>
                    </a:lnTo>
                    <a:lnTo>
                      <a:pt x="9" y="244"/>
                    </a:lnTo>
                    <a:lnTo>
                      <a:pt x="14" y="24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851" y="2066"/>
                <a:ext cx="6" cy="258"/>
              </a:xfrm>
              <a:custGeom>
                <a:avLst/>
                <a:gdLst>
                  <a:gd name="T0" fmla="*/ 6 w 6"/>
                  <a:gd name="T1" fmla="*/ 258 h 258"/>
                  <a:gd name="T2" fmla="*/ 6 w 6"/>
                  <a:gd name="T3" fmla="*/ 0 h 258"/>
                  <a:gd name="T4" fmla="*/ 0 w 6"/>
                  <a:gd name="T5" fmla="*/ 7 h 258"/>
                  <a:gd name="T6" fmla="*/ 0 w 6"/>
                  <a:gd name="T7" fmla="*/ 257 h 258"/>
                  <a:gd name="T8" fmla="*/ 6 w 6"/>
                  <a:gd name="T9" fmla="*/ 258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58">
                    <a:moveTo>
                      <a:pt x="6" y="258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0" y="257"/>
                    </a:lnTo>
                    <a:lnTo>
                      <a:pt x="6" y="25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1" name="Freeform 37"/>
              <p:cNvSpPr>
                <a:spLocks/>
              </p:cNvSpPr>
              <p:nvPr/>
            </p:nvSpPr>
            <p:spPr bwMode="auto">
              <a:xfrm>
                <a:off x="900" y="2059"/>
                <a:ext cx="5" cy="274"/>
              </a:xfrm>
              <a:custGeom>
                <a:avLst/>
                <a:gdLst>
                  <a:gd name="T0" fmla="*/ 5 w 5"/>
                  <a:gd name="T1" fmla="*/ 274 h 274"/>
                  <a:gd name="T2" fmla="*/ 5 w 5"/>
                  <a:gd name="T3" fmla="*/ 4 h 274"/>
                  <a:gd name="T4" fmla="*/ 0 w 5"/>
                  <a:gd name="T5" fmla="*/ 0 h 274"/>
                  <a:gd name="T6" fmla="*/ 0 w 5"/>
                  <a:gd name="T7" fmla="*/ 272 h 274"/>
                  <a:gd name="T8" fmla="*/ 5 w 5"/>
                  <a:gd name="T9" fmla="*/ 274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74">
                    <a:moveTo>
                      <a:pt x="5" y="27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72"/>
                    </a:lnTo>
                    <a:lnTo>
                      <a:pt x="5" y="274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2" name="Freeform 38"/>
              <p:cNvSpPr>
                <a:spLocks/>
              </p:cNvSpPr>
              <p:nvPr/>
            </p:nvSpPr>
            <p:spPr bwMode="auto">
              <a:xfrm>
                <a:off x="959" y="2046"/>
                <a:ext cx="6" cy="298"/>
              </a:xfrm>
              <a:custGeom>
                <a:avLst/>
                <a:gdLst>
                  <a:gd name="T0" fmla="*/ 6 w 6"/>
                  <a:gd name="T1" fmla="*/ 298 h 298"/>
                  <a:gd name="T2" fmla="*/ 6 w 6"/>
                  <a:gd name="T3" fmla="*/ 0 h 298"/>
                  <a:gd name="T4" fmla="*/ 0 w 6"/>
                  <a:gd name="T5" fmla="*/ 2 h 298"/>
                  <a:gd name="T6" fmla="*/ 0 w 6"/>
                  <a:gd name="T7" fmla="*/ 294 h 298"/>
                  <a:gd name="T8" fmla="*/ 6 w 6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98">
                    <a:moveTo>
                      <a:pt x="6" y="298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94"/>
                    </a:lnTo>
                    <a:lnTo>
                      <a:pt x="6" y="29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3" name="Freeform 39"/>
              <p:cNvSpPr>
                <a:spLocks/>
              </p:cNvSpPr>
              <p:nvPr/>
            </p:nvSpPr>
            <p:spPr bwMode="auto">
              <a:xfrm>
                <a:off x="1043" y="2029"/>
                <a:ext cx="8" cy="329"/>
              </a:xfrm>
              <a:custGeom>
                <a:avLst/>
                <a:gdLst>
                  <a:gd name="T0" fmla="*/ 8 w 8"/>
                  <a:gd name="T1" fmla="*/ 329 h 329"/>
                  <a:gd name="T2" fmla="*/ 8 w 8"/>
                  <a:gd name="T3" fmla="*/ 0 h 329"/>
                  <a:gd name="T4" fmla="*/ 0 w 8"/>
                  <a:gd name="T5" fmla="*/ 5 h 329"/>
                  <a:gd name="T6" fmla="*/ 0 w 8"/>
                  <a:gd name="T7" fmla="*/ 327 h 329"/>
                  <a:gd name="T8" fmla="*/ 8 w 8"/>
                  <a:gd name="T9" fmla="*/ 329 h 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29">
                    <a:moveTo>
                      <a:pt x="8" y="329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27"/>
                    </a:lnTo>
                    <a:lnTo>
                      <a:pt x="8" y="329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4" name="Freeform 40"/>
              <p:cNvSpPr>
                <a:spLocks/>
              </p:cNvSpPr>
              <p:nvPr/>
            </p:nvSpPr>
            <p:spPr bwMode="auto">
              <a:xfrm>
                <a:off x="1133" y="2010"/>
                <a:ext cx="8" cy="361"/>
              </a:xfrm>
              <a:custGeom>
                <a:avLst/>
                <a:gdLst>
                  <a:gd name="T0" fmla="*/ 8 w 8"/>
                  <a:gd name="T1" fmla="*/ 361 h 361"/>
                  <a:gd name="T2" fmla="*/ 8 w 8"/>
                  <a:gd name="T3" fmla="*/ 0 h 361"/>
                  <a:gd name="T4" fmla="*/ 0 w 8"/>
                  <a:gd name="T5" fmla="*/ 5 h 361"/>
                  <a:gd name="T6" fmla="*/ 0 w 8"/>
                  <a:gd name="T7" fmla="*/ 360 h 361"/>
                  <a:gd name="T8" fmla="*/ 8 w 8"/>
                  <a:gd name="T9" fmla="*/ 361 h 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61">
                    <a:moveTo>
                      <a:pt x="8" y="361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60"/>
                    </a:lnTo>
                    <a:lnTo>
                      <a:pt x="8" y="361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5" name="Freeform 41"/>
              <p:cNvSpPr>
                <a:spLocks/>
              </p:cNvSpPr>
              <p:nvPr/>
            </p:nvSpPr>
            <p:spPr bwMode="auto">
              <a:xfrm>
                <a:off x="1237" y="1989"/>
                <a:ext cx="8" cy="397"/>
              </a:xfrm>
              <a:custGeom>
                <a:avLst/>
                <a:gdLst>
                  <a:gd name="T0" fmla="*/ 8 w 8"/>
                  <a:gd name="T1" fmla="*/ 397 h 397"/>
                  <a:gd name="T2" fmla="*/ 8 w 8"/>
                  <a:gd name="T3" fmla="*/ 0 h 397"/>
                  <a:gd name="T4" fmla="*/ 0 w 8"/>
                  <a:gd name="T5" fmla="*/ 5 h 397"/>
                  <a:gd name="T6" fmla="*/ 0 w 8"/>
                  <a:gd name="T7" fmla="*/ 396 h 397"/>
                  <a:gd name="T8" fmla="*/ 8 w 8"/>
                  <a:gd name="T9" fmla="*/ 397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97">
                    <a:moveTo>
                      <a:pt x="8" y="397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96"/>
                    </a:lnTo>
                    <a:lnTo>
                      <a:pt x="8" y="397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6" name="Freeform 42"/>
              <p:cNvSpPr>
                <a:spLocks/>
              </p:cNvSpPr>
              <p:nvPr/>
            </p:nvSpPr>
            <p:spPr bwMode="auto">
              <a:xfrm>
                <a:off x="745" y="2077"/>
                <a:ext cx="69" cy="241"/>
              </a:xfrm>
              <a:custGeom>
                <a:avLst/>
                <a:gdLst>
                  <a:gd name="T0" fmla="*/ 69 w 69"/>
                  <a:gd name="T1" fmla="*/ 241 h 241"/>
                  <a:gd name="T2" fmla="*/ 0 w 69"/>
                  <a:gd name="T3" fmla="*/ 227 h 241"/>
                  <a:gd name="T4" fmla="*/ 0 w 69"/>
                  <a:gd name="T5" fmla="*/ 13 h 241"/>
                  <a:gd name="T6" fmla="*/ 60 w 69"/>
                  <a:gd name="T7" fmla="*/ 0 h 241"/>
                  <a:gd name="T8" fmla="*/ 60 w 69"/>
                  <a:gd name="T9" fmla="*/ 128 h 241"/>
                  <a:gd name="T10" fmla="*/ 69 w 69"/>
                  <a:gd name="T11" fmla="*/ 128 h 241"/>
                  <a:gd name="T12" fmla="*/ 69 w 69"/>
                  <a:gd name="T13" fmla="*/ 241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41">
                    <a:moveTo>
                      <a:pt x="69" y="241"/>
                    </a:moveTo>
                    <a:lnTo>
                      <a:pt x="0" y="227"/>
                    </a:lnTo>
                    <a:lnTo>
                      <a:pt x="0" y="13"/>
                    </a:lnTo>
                    <a:lnTo>
                      <a:pt x="60" y="0"/>
                    </a:lnTo>
                    <a:lnTo>
                      <a:pt x="60" y="128"/>
                    </a:lnTo>
                    <a:lnTo>
                      <a:pt x="69" y="128"/>
                    </a:lnTo>
                    <a:lnTo>
                      <a:pt x="69" y="2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7" name="Freeform 43"/>
              <p:cNvSpPr>
                <a:spLocks/>
              </p:cNvSpPr>
              <p:nvPr/>
            </p:nvSpPr>
            <p:spPr bwMode="auto">
              <a:xfrm>
                <a:off x="831" y="2073"/>
                <a:ext cx="20" cy="250"/>
              </a:xfrm>
              <a:custGeom>
                <a:avLst/>
                <a:gdLst>
                  <a:gd name="T0" fmla="*/ 20 w 20"/>
                  <a:gd name="T1" fmla="*/ 250 h 250"/>
                  <a:gd name="T2" fmla="*/ 0 w 20"/>
                  <a:gd name="T3" fmla="*/ 249 h 250"/>
                  <a:gd name="T4" fmla="*/ 0 w 20"/>
                  <a:gd name="T5" fmla="*/ 1 h 250"/>
                  <a:gd name="T6" fmla="*/ 20 w 20"/>
                  <a:gd name="T7" fmla="*/ 0 h 250"/>
                  <a:gd name="T8" fmla="*/ 20 w 20"/>
                  <a:gd name="T9" fmla="*/ 25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50">
                    <a:moveTo>
                      <a:pt x="20" y="250"/>
                    </a:moveTo>
                    <a:lnTo>
                      <a:pt x="0" y="249"/>
                    </a:lnTo>
                    <a:lnTo>
                      <a:pt x="0" y="1"/>
                    </a:lnTo>
                    <a:lnTo>
                      <a:pt x="20" y="0"/>
                    </a:lnTo>
                    <a:lnTo>
                      <a:pt x="20" y="25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8" name="Freeform 44"/>
              <p:cNvSpPr>
                <a:spLocks/>
              </p:cNvSpPr>
              <p:nvPr/>
            </p:nvSpPr>
            <p:spPr bwMode="auto">
              <a:xfrm>
                <a:off x="879" y="2058"/>
                <a:ext cx="21" cy="273"/>
              </a:xfrm>
              <a:custGeom>
                <a:avLst/>
                <a:gdLst>
                  <a:gd name="T0" fmla="*/ 21 w 21"/>
                  <a:gd name="T1" fmla="*/ 273 h 273"/>
                  <a:gd name="T2" fmla="*/ 0 w 21"/>
                  <a:gd name="T3" fmla="*/ 271 h 273"/>
                  <a:gd name="T4" fmla="*/ 0 w 21"/>
                  <a:gd name="T5" fmla="*/ 0 h 273"/>
                  <a:gd name="T6" fmla="*/ 21 w 21"/>
                  <a:gd name="T7" fmla="*/ 1 h 273"/>
                  <a:gd name="T8" fmla="*/ 21 w 21"/>
                  <a:gd name="T9" fmla="*/ 273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3">
                    <a:moveTo>
                      <a:pt x="21" y="273"/>
                    </a:moveTo>
                    <a:lnTo>
                      <a:pt x="0" y="27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1" y="27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69" name="Freeform 45"/>
              <p:cNvSpPr>
                <a:spLocks/>
              </p:cNvSpPr>
              <p:nvPr/>
            </p:nvSpPr>
            <p:spPr bwMode="auto">
              <a:xfrm>
                <a:off x="931" y="2047"/>
                <a:ext cx="28" cy="293"/>
              </a:xfrm>
              <a:custGeom>
                <a:avLst/>
                <a:gdLst>
                  <a:gd name="T0" fmla="*/ 28 w 28"/>
                  <a:gd name="T1" fmla="*/ 293 h 293"/>
                  <a:gd name="T2" fmla="*/ 0 w 28"/>
                  <a:gd name="T3" fmla="*/ 290 h 293"/>
                  <a:gd name="T4" fmla="*/ 0 w 28"/>
                  <a:gd name="T5" fmla="*/ 0 h 293"/>
                  <a:gd name="T6" fmla="*/ 28 w 28"/>
                  <a:gd name="T7" fmla="*/ 1 h 293"/>
                  <a:gd name="T8" fmla="*/ 28 w 28"/>
                  <a:gd name="T9" fmla="*/ 293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93">
                    <a:moveTo>
                      <a:pt x="28" y="293"/>
                    </a:moveTo>
                    <a:lnTo>
                      <a:pt x="0" y="290"/>
                    </a:lnTo>
                    <a:lnTo>
                      <a:pt x="0" y="0"/>
                    </a:lnTo>
                    <a:lnTo>
                      <a:pt x="28" y="1"/>
                    </a:lnTo>
                    <a:lnTo>
                      <a:pt x="28" y="29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0" name="Freeform 46"/>
              <p:cNvSpPr>
                <a:spLocks/>
              </p:cNvSpPr>
              <p:nvPr/>
            </p:nvSpPr>
            <p:spPr bwMode="auto">
              <a:xfrm>
                <a:off x="1008" y="2033"/>
                <a:ext cx="35" cy="323"/>
              </a:xfrm>
              <a:custGeom>
                <a:avLst/>
                <a:gdLst>
                  <a:gd name="T0" fmla="*/ 35 w 35"/>
                  <a:gd name="T1" fmla="*/ 323 h 323"/>
                  <a:gd name="T2" fmla="*/ 0 w 35"/>
                  <a:gd name="T3" fmla="*/ 317 h 323"/>
                  <a:gd name="T4" fmla="*/ 0 w 35"/>
                  <a:gd name="T5" fmla="*/ 0 h 323"/>
                  <a:gd name="T6" fmla="*/ 35 w 35"/>
                  <a:gd name="T7" fmla="*/ 1 h 323"/>
                  <a:gd name="T8" fmla="*/ 35 w 35"/>
                  <a:gd name="T9" fmla="*/ 323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23">
                    <a:moveTo>
                      <a:pt x="35" y="323"/>
                    </a:moveTo>
                    <a:lnTo>
                      <a:pt x="0" y="317"/>
                    </a:lnTo>
                    <a:lnTo>
                      <a:pt x="0" y="0"/>
                    </a:lnTo>
                    <a:lnTo>
                      <a:pt x="35" y="1"/>
                    </a:lnTo>
                    <a:lnTo>
                      <a:pt x="35" y="32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1" name="Freeform 47"/>
              <p:cNvSpPr>
                <a:spLocks/>
              </p:cNvSpPr>
              <p:nvPr/>
            </p:nvSpPr>
            <p:spPr bwMode="auto">
              <a:xfrm>
                <a:off x="1094" y="2013"/>
                <a:ext cx="39" cy="357"/>
              </a:xfrm>
              <a:custGeom>
                <a:avLst/>
                <a:gdLst>
                  <a:gd name="T0" fmla="*/ 39 w 39"/>
                  <a:gd name="T1" fmla="*/ 357 h 357"/>
                  <a:gd name="T2" fmla="*/ 0 w 39"/>
                  <a:gd name="T3" fmla="*/ 353 h 357"/>
                  <a:gd name="T4" fmla="*/ 0 w 39"/>
                  <a:gd name="T5" fmla="*/ 0 h 357"/>
                  <a:gd name="T6" fmla="*/ 39 w 39"/>
                  <a:gd name="T7" fmla="*/ 2 h 357"/>
                  <a:gd name="T8" fmla="*/ 39 w 39"/>
                  <a:gd name="T9" fmla="*/ 357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57">
                    <a:moveTo>
                      <a:pt x="39" y="357"/>
                    </a:moveTo>
                    <a:lnTo>
                      <a:pt x="0" y="353"/>
                    </a:lnTo>
                    <a:lnTo>
                      <a:pt x="0" y="0"/>
                    </a:lnTo>
                    <a:lnTo>
                      <a:pt x="39" y="2"/>
                    </a:lnTo>
                    <a:lnTo>
                      <a:pt x="39" y="35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2" name="Freeform 48"/>
              <p:cNvSpPr>
                <a:spLocks/>
              </p:cNvSpPr>
              <p:nvPr/>
            </p:nvSpPr>
            <p:spPr bwMode="auto">
              <a:xfrm>
                <a:off x="1193" y="1993"/>
                <a:ext cx="44" cy="392"/>
              </a:xfrm>
              <a:custGeom>
                <a:avLst/>
                <a:gdLst>
                  <a:gd name="T0" fmla="*/ 44 w 44"/>
                  <a:gd name="T1" fmla="*/ 392 h 392"/>
                  <a:gd name="T2" fmla="*/ 0 w 44"/>
                  <a:gd name="T3" fmla="*/ 387 h 392"/>
                  <a:gd name="T4" fmla="*/ 0 w 44"/>
                  <a:gd name="T5" fmla="*/ 0 h 392"/>
                  <a:gd name="T6" fmla="*/ 44 w 44"/>
                  <a:gd name="T7" fmla="*/ 1 h 392"/>
                  <a:gd name="T8" fmla="*/ 44 w 44"/>
                  <a:gd name="T9" fmla="*/ 392 h 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92">
                    <a:moveTo>
                      <a:pt x="44" y="392"/>
                    </a:moveTo>
                    <a:lnTo>
                      <a:pt x="0" y="387"/>
                    </a:lnTo>
                    <a:lnTo>
                      <a:pt x="0" y="0"/>
                    </a:lnTo>
                    <a:lnTo>
                      <a:pt x="44" y="1"/>
                    </a:lnTo>
                    <a:lnTo>
                      <a:pt x="44" y="39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3" name="Line 49"/>
              <p:cNvSpPr>
                <a:spLocks noChangeShapeType="1"/>
              </p:cNvSpPr>
              <p:nvPr/>
            </p:nvSpPr>
            <p:spPr bwMode="auto">
              <a:xfrm>
                <a:off x="736" y="2300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4" name="Freeform 50"/>
              <p:cNvSpPr>
                <a:spLocks/>
              </p:cNvSpPr>
              <p:nvPr/>
            </p:nvSpPr>
            <p:spPr bwMode="auto">
              <a:xfrm>
                <a:off x="1521" y="1931"/>
                <a:ext cx="145" cy="500"/>
              </a:xfrm>
              <a:custGeom>
                <a:avLst/>
                <a:gdLst>
                  <a:gd name="T0" fmla="*/ 0 w 145"/>
                  <a:gd name="T1" fmla="*/ 500 h 500"/>
                  <a:gd name="T2" fmla="*/ 145 w 145"/>
                  <a:gd name="T3" fmla="*/ 491 h 500"/>
                  <a:gd name="T4" fmla="*/ 145 w 145"/>
                  <a:gd name="T5" fmla="*/ 0 h 500"/>
                  <a:gd name="T6" fmla="*/ 0 w 145"/>
                  <a:gd name="T7" fmla="*/ 17 h 500"/>
                  <a:gd name="T8" fmla="*/ 0 w 145"/>
                  <a:gd name="T9" fmla="*/ 500 h 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500">
                    <a:moveTo>
                      <a:pt x="0" y="500"/>
                    </a:moveTo>
                    <a:lnTo>
                      <a:pt x="145" y="491"/>
                    </a:lnTo>
                    <a:lnTo>
                      <a:pt x="145" y="0"/>
                    </a:lnTo>
                    <a:lnTo>
                      <a:pt x="0" y="17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5" name="Freeform 51"/>
              <p:cNvSpPr>
                <a:spLocks/>
              </p:cNvSpPr>
              <p:nvPr/>
            </p:nvSpPr>
            <p:spPr bwMode="auto">
              <a:xfrm>
                <a:off x="2811" y="1955"/>
                <a:ext cx="21" cy="409"/>
              </a:xfrm>
              <a:custGeom>
                <a:avLst/>
                <a:gdLst>
                  <a:gd name="T0" fmla="*/ 0 w 21"/>
                  <a:gd name="T1" fmla="*/ 409 h 409"/>
                  <a:gd name="T2" fmla="*/ 21 w 21"/>
                  <a:gd name="T3" fmla="*/ 409 h 409"/>
                  <a:gd name="T4" fmla="*/ 21 w 21"/>
                  <a:gd name="T5" fmla="*/ 0 h 409"/>
                  <a:gd name="T6" fmla="*/ 0 w 21"/>
                  <a:gd name="T7" fmla="*/ 27 h 409"/>
                  <a:gd name="T8" fmla="*/ 0 w 21"/>
                  <a:gd name="T9" fmla="*/ 409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09">
                    <a:moveTo>
                      <a:pt x="0" y="409"/>
                    </a:moveTo>
                    <a:lnTo>
                      <a:pt x="21" y="409"/>
                    </a:lnTo>
                    <a:lnTo>
                      <a:pt x="21" y="0"/>
                    </a:lnTo>
                    <a:lnTo>
                      <a:pt x="0" y="27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6" name="Freeform 52"/>
              <p:cNvSpPr>
                <a:spLocks/>
              </p:cNvSpPr>
              <p:nvPr/>
            </p:nvSpPr>
            <p:spPr bwMode="auto">
              <a:xfrm>
                <a:off x="2603" y="1974"/>
                <a:ext cx="100" cy="406"/>
              </a:xfrm>
              <a:custGeom>
                <a:avLst/>
                <a:gdLst>
                  <a:gd name="T0" fmla="*/ 0 w 100"/>
                  <a:gd name="T1" fmla="*/ 406 h 406"/>
                  <a:gd name="T2" fmla="*/ 100 w 100"/>
                  <a:gd name="T3" fmla="*/ 394 h 406"/>
                  <a:gd name="T4" fmla="*/ 100 w 100"/>
                  <a:gd name="T5" fmla="*/ 0 h 406"/>
                  <a:gd name="T6" fmla="*/ 0 w 100"/>
                  <a:gd name="T7" fmla="*/ 8 h 406"/>
                  <a:gd name="T8" fmla="*/ 0 w 100"/>
                  <a:gd name="T9" fmla="*/ 406 h 4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06">
                    <a:moveTo>
                      <a:pt x="0" y="406"/>
                    </a:moveTo>
                    <a:lnTo>
                      <a:pt x="100" y="394"/>
                    </a:lnTo>
                    <a:lnTo>
                      <a:pt x="100" y="0"/>
                    </a:lnTo>
                    <a:lnTo>
                      <a:pt x="0" y="8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7" name="Freeform 53"/>
              <p:cNvSpPr>
                <a:spLocks/>
              </p:cNvSpPr>
              <p:nvPr/>
            </p:nvSpPr>
            <p:spPr bwMode="auto">
              <a:xfrm>
                <a:off x="2396" y="1970"/>
                <a:ext cx="100" cy="418"/>
              </a:xfrm>
              <a:custGeom>
                <a:avLst/>
                <a:gdLst>
                  <a:gd name="T0" fmla="*/ 0 w 100"/>
                  <a:gd name="T1" fmla="*/ 418 h 418"/>
                  <a:gd name="T2" fmla="*/ 100 w 100"/>
                  <a:gd name="T3" fmla="*/ 414 h 418"/>
                  <a:gd name="T4" fmla="*/ 100 w 100"/>
                  <a:gd name="T5" fmla="*/ 4 h 418"/>
                  <a:gd name="T6" fmla="*/ 0 w 100"/>
                  <a:gd name="T7" fmla="*/ 0 h 418"/>
                  <a:gd name="T8" fmla="*/ 0 w 100"/>
                  <a:gd name="T9" fmla="*/ 418 h 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18">
                    <a:moveTo>
                      <a:pt x="0" y="418"/>
                    </a:moveTo>
                    <a:lnTo>
                      <a:pt x="100" y="414"/>
                    </a:lnTo>
                    <a:lnTo>
                      <a:pt x="100" y="4"/>
                    </a:lnTo>
                    <a:lnTo>
                      <a:pt x="0" y="0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8" name="Freeform 54"/>
              <p:cNvSpPr>
                <a:spLocks/>
              </p:cNvSpPr>
              <p:nvPr/>
            </p:nvSpPr>
            <p:spPr bwMode="auto">
              <a:xfrm>
                <a:off x="2188" y="1960"/>
                <a:ext cx="100" cy="436"/>
              </a:xfrm>
              <a:custGeom>
                <a:avLst/>
                <a:gdLst>
                  <a:gd name="T0" fmla="*/ 0 w 100"/>
                  <a:gd name="T1" fmla="*/ 436 h 436"/>
                  <a:gd name="T2" fmla="*/ 100 w 100"/>
                  <a:gd name="T3" fmla="*/ 432 h 436"/>
                  <a:gd name="T4" fmla="*/ 100 w 100"/>
                  <a:gd name="T5" fmla="*/ 2 h 436"/>
                  <a:gd name="T6" fmla="*/ 0 w 100"/>
                  <a:gd name="T7" fmla="*/ 0 h 436"/>
                  <a:gd name="T8" fmla="*/ 0 w 100"/>
                  <a:gd name="T9" fmla="*/ 436 h 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36">
                    <a:moveTo>
                      <a:pt x="0" y="436"/>
                    </a:moveTo>
                    <a:lnTo>
                      <a:pt x="100" y="432"/>
                    </a:lnTo>
                    <a:lnTo>
                      <a:pt x="100" y="2"/>
                    </a:lnTo>
                    <a:lnTo>
                      <a:pt x="0" y="0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79" name="Freeform 55"/>
              <p:cNvSpPr>
                <a:spLocks/>
              </p:cNvSpPr>
              <p:nvPr/>
            </p:nvSpPr>
            <p:spPr bwMode="auto">
              <a:xfrm>
                <a:off x="1980" y="1952"/>
                <a:ext cx="101" cy="455"/>
              </a:xfrm>
              <a:custGeom>
                <a:avLst/>
                <a:gdLst>
                  <a:gd name="T0" fmla="*/ 0 w 101"/>
                  <a:gd name="T1" fmla="*/ 455 h 455"/>
                  <a:gd name="T2" fmla="*/ 101 w 101"/>
                  <a:gd name="T3" fmla="*/ 449 h 455"/>
                  <a:gd name="T4" fmla="*/ 100 w 101"/>
                  <a:gd name="T5" fmla="*/ 0 h 455"/>
                  <a:gd name="T6" fmla="*/ 0 w 101"/>
                  <a:gd name="T7" fmla="*/ 4 h 455"/>
                  <a:gd name="T8" fmla="*/ 0 w 101"/>
                  <a:gd name="T9" fmla="*/ 455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455">
                    <a:moveTo>
                      <a:pt x="0" y="455"/>
                    </a:moveTo>
                    <a:lnTo>
                      <a:pt x="101" y="449"/>
                    </a:lnTo>
                    <a:lnTo>
                      <a:pt x="100" y="0"/>
                    </a:lnTo>
                    <a:lnTo>
                      <a:pt x="0" y="4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80" name="Freeform 56"/>
              <p:cNvSpPr>
                <a:spLocks/>
              </p:cNvSpPr>
              <p:nvPr/>
            </p:nvSpPr>
            <p:spPr bwMode="auto">
              <a:xfrm>
                <a:off x="1772" y="1940"/>
                <a:ext cx="105" cy="477"/>
              </a:xfrm>
              <a:custGeom>
                <a:avLst/>
                <a:gdLst>
                  <a:gd name="T0" fmla="*/ 0 w 105"/>
                  <a:gd name="T1" fmla="*/ 477 h 477"/>
                  <a:gd name="T2" fmla="*/ 105 w 105"/>
                  <a:gd name="T3" fmla="*/ 471 h 477"/>
                  <a:gd name="T4" fmla="*/ 101 w 105"/>
                  <a:gd name="T5" fmla="*/ 7 h 477"/>
                  <a:gd name="T6" fmla="*/ 1 w 105"/>
                  <a:gd name="T7" fmla="*/ 0 h 477"/>
                  <a:gd name="T8" fmla="*/ 0 w 105"/>
                  <a:gd name="T9" fmla="*/ 477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477">
                    <a:moveTo>
                      <a:pt x="0" y="477"/>
                    </a:moveTo>
                    <a:lnTo>
                      <a:pt x="105" y="471"/>
                    </a:lnTo>
                    <a:lnTo>
                      <a:pt x="101" y="7"/>
                    </a:lnTo>
                    <a:lnTo>
                      <a:pt x="1" y="0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81" name="Freeform 57"/>
              <p:cNvSpPr>
                <a:spLocks/>
              </p:cNvSpPr>
              <p:nvPr/>
            </p:nvSpPr>
            <p:spPr bwMode="auto">
              <a:xfrm>
                <a:off x="3558" y="2036"/>
                <a:ext cx="83" cy="288"/>
              </a:xfrm>
              <a:custGeom>
                <a:avLst/>
                <a:gdLst>
                  <a:gd name="T0" fmla="*/ 0 w 83"/>
                  <a:gd name="T1" fmla="*/ 0 h 288"/>
                  <a:gd name="T2" fmla="*/ 0 w 83"/>
                  <a:gd name="T3" fmla="*/ 288 h 288"/>
                  <a:gd name="T4" fmla="*/ 83 w 83"/>
                  <a:gd name="T5" fmla="*/ 286 h 288"/>
                  <a:gd name="T6" fmla="*/ 83 w 83"/>
                  <a:gd name="T7" fmla="*/ 3 h 288"/>
                  <a:gd name="T8" fmla="*/ 0 w 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88">
                    <a:moveTo>
                      <a:pt x="0" y="0"/>
                    </a:moveTo>
                    <a:lnTo>
                      <a:pt x="0" y="288"/>
                    </a:lnTo>
                    <a:lnTo>
                      <a:pt x="83" y="286"/>
                    </a:lnTo>
                    <a:lnTo>
                      <a:pt x="8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82" name="Freeform 58"/>
              <p:cNvSpPr>
                <a:spLocks/>
              </p:cNvSpPr>
              <p:nvPr/>
            </p:nvSpPr>
            <p:spPr bwMode="auto">
              <a:xfrm>
                <a:off x="3712" y="2039"/>
                <a:ext cx="68" cy="278"/>
              </a:xfrm>
              <a:custGeom>
                <a:avLst/>
                <a:gdLst>
                  <a:gd name="T0" fmla="*/ 0 w 68"/>
                  <a:gd name="T1" fmla="*/ 0 h 278"/>
                  <a:gd name="T2" fmla="*/ 0 w 68"/>
                  <a:gd name="T3" fmla="*/ 278 h 278"/>
                  <a:gd name="T4" fmla="*/ 68 w 68"/>
                  <a:gd name="T5" fmla="*/ 275 h 278"/>
                  <a:gd name="T6" fmla="*/ 68 w 68"/>
                  <a:gd name="T7" fmla="*/ 7 h 278"/>
                  <a:gd name="T8" fmla="*/ 0 w 68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78">
                    <a:moveTo>
                      <a:pt x="0" y="0"/>
                    </a:moveTo>
                    <a:lnTo>
                      <a:pt x="0" y="278"/>
                    </a:lnTo>
                    <a:lnTo>
                      <a:pt x="68" y="275"/>
                    </a:lnTo>
                    <a:lnTo>
                      <a:pt x="6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183" name="Freeform 59"/>
              <p:cNvSpPr>
                <a:spLocks/>
              </p:cNvSpPr>
              <p:nvPr/>
            </p:nvSpPr>
            <p:spPr bwMode="auto">
              <a:xfrm>
                <a:off x="3837" y="2050"/>
                <a:ext cx="126" cy="262"/>
              </a:xfrm>
              <a:custGeom>
                <a:avLst/>
                <a:gdLst>
                  <a:gd name="T0" fmla="*/ 0 w 126"/>
                  <a:gd name="T1" fmla="*/ 0 h 262"/>
                  <a:gd name="T2" fmla="*/ 0 w 126"/>
                  <a:gd name="T3" fmla="*/ 262 h 262"/>
                  <a:gd name="T4" fmla="*/ 126 w 126"/>
                  <a:gd name="T5" fmla="*/ 256 h 262"/>
                  <a:gd name="T6" fmla="*/ 126 w 126"/>
                  <a:gd name="T7" fmla="*/ 3 h 262"/>
                  <a:gd name="T8" fmla="*/ 0 w 12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262">
                    <a:moveTo>
                      <a:pt x="0" y="0"/>
                    </a:moveTo>
                    <a:lnTo>
                      <a:pt x="0" y="262"/>
                    </a:lnTo>
                    <a:lnTo>
                      <a:pt x="126" y="256"/>
                    </a:lnTo>
                    <a:lnTo>
                      <a:pt x="12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 flipH="1">
              <a:off x="7534623" y="3209381"/>
              <a:ext cx="792163" cy="271462"/>
              <a:chOff x="3294" y="3190"/>
              <a:chExt cx="729" cy="225"/>
            </a:xfrm>
          </p:grpSpPr>
          <p:grpSp>
            <p:nvGrpSpPr>
              <p:cNvPr id="111" name="Group 61"/>
              <p:cNvGrpSpPr>
                <a:grpSpLocks/>
              </p:cNvGrpSpPr>
              <p:nvPr/>
            </p:nvGrpSpPr>
            <p:grpSpPr bwMode="auto">
              <a:xfrm>
                <a:off x="3590" y="3202"/>
                <a:ext cx="433" cy="206"/>
                <a:chOff x="1847" y="1781"/>
                <a:chExt cx="344" cy="164"/>
              </a:xfrm>
            </p:grpSpPr>
            <p:sp>
              <p:nvSpPr>
                <p:cNvPr id="131" name="Oval 62"/>
                <p:cNvSpPr>
                  <a:spLocks noChangeArrowheads="1"/>
                </p:cNvSpPr>
                <p:nvPr/>
              </p:nvSpPr>
              <p:spPr bwMode="auto">
                <a:xfrm>
                  <a:off x="1870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32" name="Oval 63"/>
                <p:cNvSpPr>
                  <a:spLocks noChangeArrowheads="1"/>
                </p:cNvSpPr>
                <p:nvPr/>
              </p:nvSpPr>
              <p:spPr bwMode="auto">
                <a:xfrm>
                  <a:off x="1933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33" name="Oval 64"/>
                <p:cNvSpPr>
                  <a:spLocks noChangeArrowheads="1"/>
                </p:cNvSpPr>
                <p:nvPr/>
              </p:nvSpPr>
              <p:spPr bwMode="auto">
                <a:xfrm>
                  <a:off x="1996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34" name="Oval 65"/>
                <p:cNvSpPr>
                  <a:spLocks noChangeArrowheads="1"/>
                </p:cNvSpPr>
                <p:nvPr/>
              </p:nvSpPr>
              <p:spPr bwMode="auto">
                <a:xfrm>
                  <a:off x="2063" y="1908"/>
                  <a:ext cx="37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35" name="Oval 66"/>
                <p:cNvSpPr>
                  <a:spLocks noChangeArrowheads="1"/>
                </p:cNvSpPr>
                <p:nvPr/>
              </p:nvSpPr>
              <p:spPr bwMode="auto">
                <a:xfrm>
                  <a:off x="2131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36" name="Rectangle 67"/>
                <p:cNvSpPr>
                  <a:spLocks noChangeArrowheads="1"/>
                </p:cNvSpPr>
                <p:nvPr/>
              </p:nvSpPr>
              <p:spPr bwMode="auto">
                <a:xfrm>
                  <a:off x="1847" y="1895"/>
                  <a:ext cx="344" cy="2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37" name="Rectangle 68"/>
                <p:cNvSpPr>
                  <a:spLocks noChangeArrowheads="1"/>
                </p:cNvSpPr>
                <p:nvPr/>
              </p:nvSpPr>
              <p:spPr bwMode="auto">
                <a:xfrm>
                  <a:off x="1875" y="1781"/>
                  <a:ext cx="287" cy="11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</p:grpSp>
          <p:grpSp>
            <p:nvGrpSpPr>
              <p:cNvPr id="112" name="Group 69"/>
              <p:cNvGrpSpPr>
                <a:grpSpLocks/>
              </p:cNvGrpSpPr>
              <p:nvPr/>
            </p:nvGrpSpPr>
            <p:grpSpPr bwMode="auto">
              <a:xfrm>
                <a:off x="3294" y="3190"/>
                <a:ext cx="283" cy="225"/>
                <a:chOff x="3294" y="3190"/>
                <a:chExt cx="283" cy="225"/>
              </a:xfrm>
            </p:grpSpPr>
            <p:sp>
              <p:nvSpPr>
                <p:cNvPr id="113" name="Freeform 70"/>
                <p:cNvSpPr>
                  <a:spLocks/>
                </p:cNvSpPr>
                <p:nvPr/>
              </p:nvSpPr>
              <p:spPr bwMode="auto">
                <a:xfrm flipH="1">
                  <a:off x="3294" y="3280"/>
                  <a:ext cx="283" cy="106"/>
                </a:xfrm>
                <a:custGeom>
                  <a:avLst/>
                  <a:gdLst>
                    <a:gd name="T0" fmla="*/ 3 w 179"/>
                    <a:gd name="T1" fmla="*/ 7 h 104"/>
                    <a:gd name="T2" fmla="*/ 0 w 179"/>
                    <a:gd name="T3" fmla="*/ 57 h 104"/>
                    <a:gd name="T4" fmla="*/ 27 w 179"/>
                    <a:gd name="T5" fmla="*/ 57 h 104"/>
                    <a:gd name="T6" fmla="*/ 25 w 179"/>
                    <a:gd name="T7" fmla="*/ 88 h 104"/>
                    <a:gd name="T8" fmla="*/ 52 w 179"/>
                    <a:gd name="T9" fmla="*/ 87 h 104"/>
                    <a:gd name="T10" fmla="*/ 63 w 179"/>
                    <a:gd name="T11" fmla="*/ 105 h 104"/>
                    <a:gd name="T12" fmla="*/ 179 w 179"/>
                    <a:gd name="T13" fmla="*/ 102 h 104"/>
                    <a:gd name="T14" fmla="*/ 193 w 179"/>
                    <a:gd name="T15" fmla="*/ 66 h 104"/>
                    <a:gd name="T16" fmla="*/ 226 w 179"/>
                    <a:gd name="T17" fmla="*/ 54 h 104"/>
                    <a:gd name="T18" fmla="*/ 253 w 179"/>
                    <a:gd name="T19" fmla="*/ 70 h 104"/>
                    <a:gd name="T20" fmla="*/ 251 w 179"/>
                    <a:gd name="T21" fmla="*/ 100 h 104"/>
                    <a:gd name="T22" fmla="*/ 275 w 179"/>
                    <a:gd name="T23" fmla="*/ 100 h 104"/>
                    <a:gd name="T24" fmla="*/ 281 w 179"/>
                    <a:gd name="T25" fmla="*/ 0 h 104"/>
                    <a:gd name="T26" fmla="*/ 196 w 179"/>
                    <a:gd name="T27" fmla="*/ 2 h 104"/>
                    <a:gd name="T28" fmla="*/ 161 w 179"/>
                    <a:gd name="T29" fmla="*/ 32 h 104"/>
                    <a:gd name="T30" fmla="*/ 153 w 179"/>
                    <a:gd name="T31" fmla="*/ 32 h 104"/>
                    <a:gd name="T32" fmla="*/ 157 w 179"/>
                    <a:gd name="T33" fmla="*/ 3 h 104"/>
                    <a:gd name="T34" fmla="*/ 3 w 179"/>
                    <a:gd name="T35" fmla="*/ 7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9" h="104">
                      <a:moveTo>
                        <a:pt x="2" y="7"/>
                      </a:moveTo>
                      <a:lnTo>
                        <a:pt x="0" y="56"/>
                      </a:lnTo>
                      <a:lnTo>
                        <a:pt x="17" y="56"/>
                      </a:lnTo>
                      <a:lnTo>
                        <a:pt x="16" y="86"/>
                      </a:lnTo>
                      <a:lnTo>
                        <a:pt x="33" y="85"/>
                      </a:lnTo>
                      <a:lnTo>
                        <a:pt x="40" y="103"/>
                      </a:lnTo>
                      <a:lnTo>
                        <a:pt x="113" y="100"/>
                      </a:lnTo>
                      <a:lnTo>
                        <a:pt x="122" y="65"/>
                      </a:lnTo>
                      <a:lnTo>
                        <a:pt x="143" y="53"/>
                      </a:lnTo>
                      <a:lnTo>
                        <a:pt x="160" y="69"/>
                      </a:lnTo>
                      <a:lnTo>
                        <a:pt x="159" y="98"/>
                      </a:lnTo>
                      <a:lnTo>
                        <a:pt x="174" y="98"/>
                      </a:lnTo>
                      <a:lnTo>
                        <a:pt x="178" y="0"/>
                      </a:lnTo>
                      <a:lnTo>
                        <a:pt x="124" y="2"/>
                      </a:lnTo>
                      <a:lnTo>
                        <a:pt x="102" y="31"/>
                      </a:lnTo>
                      <a:lnTo>
                        <a:pt x="97" y="31"/>
                      </a:lnTo>
                      <a:lnTo>
                        <a:pt x="99" y="3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FFEA00"/>
                </a:solidFill>
                <a:ln w="12700" cap="rnd" cmpd="sng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14" name="Freeform 71"/>
                <p:cNvSpPr>
                  <a:spLocks/>
                </p:cNvSpPr>
                <p:nvPr/>
              </p:nvSpPr>
              <p:spPr bwMode="auto">
                <a:xfrm flipH="1">
                  <a:off x="3322" y="3334"/>
                  <a:ext cx="65" cy="61"/>
                </a:xfrm>
                <a:custGeom>
                  <a:avLst/>
                  <a:gdLst>
                    <a:gd name="T0" fmla="*/ 63 w 41"/>
                    <a:gd name="T1" fmla="*/ 29 h 59"/>
                    <a:gd name="T2" fmla="*/ 63 w 41"/>
                    <a:gd name="T3" fmla="*/ 26 h 59"/>
                    <a:gd name="T4" fmla="*/ 62 w 41"/>
                    <a:gd name="T5" fmla="*/ 23 h 59"/>
                    <a:gd name="T6" fmla="*/ 63 w 41"/>
                    <a:gd name="T7" fmla="*/ 20 h 59"/>
                    <a:gd name="T8" fmla="*/ 62 w 41"/>
                    <a:gd name="T9" fmla="*/ 18 h 59"/>
                    <a:gd name="T10" fmla="*/ 60 w 41"/>
                    <a:gd name="T11" fmla="*/ 14 h 59"/>
                    <a:gd name="T12" fmla="*/ 59 w 41"/>
                    <a:gd name="T13" fmla="*/ 11 h 59"/>
                    <a:gd name="T14" fmla="*/ 55 w 41"/>
                    <a:gd name="T15" fmla="*/ 9 h 59"/>
                    <a:gd name="T16" fmla="*/ 54 w 41"/>
                    <a:gd name="T17" fmla="*/ 7 h 59"/>
                    <a:gd name="T18" fmla="*/ 52 w 41"/>
                    <a:gd name="T19" fmla="*/ 5 h 59"/>
                    <a:gd name="T20" fmla="*/ 49 w 41"/>
                    <a:gd name="T21" fmla="*/ 4 h 59"/>
                    <a:gd name="T22" fmla="*/ 46 w 41"/>
                    <a:gd name="T23" fmla="*/ 3 h 59"/>
                    <a:gd name="T24" fmla="*/ 43 w 41"/>
                    <a:gd name="T25" fmla="*/ 2 h 59"/>
                    <a:gd name="T26" fmla="*/ 41 w 41"/>
                    <a:gd name="T27" fmla="*/ 1 h 59"/>
                    <a:gd name="T28" fmla="*/ 38 w 41"/>
                    <a:gd name="T29" fmla="*/ 0 h 59"/>
                    <a:gd name="T30" fmla="*/ 35 w 41"/>
                    <a:gd name="T31" fmla="*/ 0 h 59"/>
                    <a:gd name="T32" fmla="*/ 30 w 41"/>
                    <a:gd name="T33" fmla="*/ 0 h 59"/>
                    <a:gd name="T34" fmla="*/ 29 w 41"/>
                    <a:gd name="T35" fmla="*/ 1 h 59"/>
                    <a:gd name="T36" fmla="*/ 25 w 41"/>
                    <a:gd name="T37" fmla="*/ 2 h 59"/>
                    <a:gd name="T38" fmla="*/ 21 w 41"/>
                    <a:gd name="T39" fmla="*/ 3 h 59"/>
                    <a:gd name="T40" fmla="*/ 19 w 41"/>
                    <a:gd name="T41" fmla="*/ 4 h 59"/>
                    <a:gd name="T42" fmla="*/ 16 w 41"/>
                    <a:gd name="T43" fmla="*/ 5 h 59"/>
                    <a:gd name="T44" fmla="*/ 13 w 41"/>
                    <a:gd name="T45" fmla="*/ 7 h 59"/>
                    <a:gd name="T46" fmla="*/ 11 w 41"/>
                    <a:gd name="T47" fmla="*/ 10 h 59"/>
                    <a:gd name="T48" fmla="*/ 8 w 41"/>
                    <a:gd name="T49" fmla="*/ 12 h 59"/>
                    <a:gd name="T50" fmla="*/ 6 w 41"/>
                    <a:gd name="T51" fmla="*/ 14 h 59"/>
                    <a:gd name="T52" fmla="*/ 5 w 41"/>
                    <a:gd name="T53" fmla="*/ 18 h 59"/>
                    <a:gd name="T54" fmla="*/ 3 w 41"/>
                    <a:gd name="T55" fmla="*/ 21 h 59"/>
                    <a:gd name="T56" fmla="*/ 2 w 41"/>
                    <a:gd name="T57" fmla="*/ 23 h 59"/>
                    <a:gd name="T58" fmla="*/ 2 w 41"/>
                    <a:gd name="T59" fmla="*/ 26 h 59"/>
                    <a:gd name="T60" fmla="*/ 0 w 41"/>
                    <a:gd name="T61" fmla="*/ 30 h 59"/>
                    <a:gd name="T62" fmla="*/ 0 w 41"/>
                    <a:gd name="T63" fmla="*/ 33 h 59"/>
                    <a:gd name="T64" fmla="*/ 0 w 41"/>
                    <a:gd name="T65" fmla="*/ 36 h 59"/>
                    <a:gd name="T66" fmla="*/ 2 w 41"/>
                    <a:gd name="T67" fmla="*/ 39 h 59"/>
                    <a:gd name="T68" fmla="*/ 2 w 41"/>
                    <a:gd name="T69" fmla="*/ 41 h 59"/>
                    <a:gd name="T70" fmla="*/ 3 w 41"/>
                    <a:gd name="T71" fmla="*/ 44 h 59"/>
                    <a:gd name="T72" fmla="*/ 5 w 41"/>
                    <a:gd name="T73" fmla="*/ 48 h 59"/>
                    <a:gd name="T74" fmla="*/ 6 w 41"/>
                    <a:gd name="T75" fmla="*/ 50 h 59"/>
                    <a:gd name="T76" fmla="*/ 8 w 41"/>
                    <a:gd name="T77" fmla="*/ 52 h 59"/>
                    <a:gd name="T78" fmla="*/ 10 w 41"/>
                    <a:gd name="T79" fmla="*/ 54 h 59"/>
                    <a:gd name="T80" fmla="*/ 13 w 41"/>
                    <a:gd name="T81" fmla="*/ 56 h 59"/>
                    <a:gd name="T82" fmla="*/ 16 w 41"/>
                    <a:gd name="T83" fmla="*/ 57 h 59"/>
                    <a:gd name="T84" fmla="*/ 19 w 41"/>
                    <a:gd name="T85" fmla="*/ 58 h 59"/>
                    <a:gd name="T86" fmla="*/ 22 w 41"/>
                    <a:gd name="T87" fmla="*/ 59 h 59"/>
                    <a:gd name="T88" fmla="*/ 25 w 41"/>
                    <a:gd name="T89" fmla="*/ 60 h 59"/>
                    <a:gd name="T90" fmla="*/ 29 w 41"/>
                    <a:gd name="T91" fmla="*/ 60 h 59"/>
                    <a:gd name="T92" fmla="*/ 30 w 41"/>
                    <a:gd name="T93" fmla="*/ 60 h 59"/>
                    <a:gd name="T94" fmla="*/ 35 w 41"/>
                    <a:gd name="T95" fmla="*/ 60 h 59"/>
                    <a:gd name="T96" fmla="*/ 36 w 41"/>
                    <a:gd name="T97" fmla="*/ 59 h 59"/>
                    <a:gd name="T98" fmla="*/ 41 w 41"/>
                    <a:gd name="T99" fmla="*/ 58 h 59"/>
                    <a:gd name="T100" fmla="*/ 44 w 41"/>
                    <a:gd name="T101" fmla="*/ 57 h 59"/>
                    <a:gd name="T102" fmla="*/ 48 w 41"/>
                    <a:gd name="T103" fmla="*/ 55 h 59"/>
                    <a:gd name="T104" fmla="*/ 49 w 41"/>
                    <a:gd name="T105" fmla="*/ 53 h 59"/>
                    <a:gd name="T106" fmla="*/ 52 w 41"/>
                    <a:gd name="T107" fmla="*/ 52 h 59"/>
                    <a:gd name="T108" fmla="*/ 55 w 41"/>
                    <a:gd name="T109" fmla="*/ 50 h 59"/>
                    <a:gd name="T110" fmla="*/ 57 w 41"/>
                    <a:gd name="T111" fmla="*/ 47 h 59"/>
                    <a:gd name="T112" fmla="*/ 59 w 41"/>
                    <a:gd name="T113" fmla="*/ 43 h 59"/>
                    <a:gd name="T114" fmla="*/ 60 w 41"/>
                    <a:gd name="T115" fmla="*/ 41 h 59"/>
                    <a:gd name="T116" fmla="*/ 62 w 41"/>
                    <a:gd name="T117" fmla="*/ 38 h 59"/>
                    <a:gd name="T118" fmla="*/ 63 w 41"/>
                    <a:gd name="T119" fmla="*/ 35 h 59"/>
                    <a:gd name="T120" fmla="*/ 63 w 41"/>
                    <a:gd name="T121" fmla="*/ 32 h 59"/>
                    <a:gd name="T122" fmla="*/ 63 w 41"/>
                    <a:gd name="T123" fmla="*/ 29 h 5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1" h="59">
                      <a:moveTo>
                        <a:pt x="40" y="28"/>
                      </a:moveTo>
                      <a:lnTo>
                        <a:pt x="40" y="25"/>
                      </a:lnTo>
                      <a:lnTo>
                        <a:pt x="39" y="22"/>
                      </a:lnTo>
                      <a:lnTo>
                        <a:pt x="40" y="19"/>
                      </a:lnTo>
                      <a:lnTo>
                        <a:pt x="39" y="17"/>
                      </a:lnTo>
                      <a:lnTo>
                        <a:pt x="38" y="14"/>
                      </a:lnTo>
                      <a:lnTo>
                        <a:pt x="37" y="11"/>
                      </a:lnTo>
                      <a:lnTo>
                        <a:pt x="35" y="9"/>
                      </a:lnTo>
                      <a:lnTo>
                        <a:pt x="34" y="7"/>
                      </a:lnTo>
                      <a:lnTo>
                        <a:pt x="33" y="5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4" y="14"/>
                      </a:lnTo>
                      <a:lnTo>
                        <a:pt x="3" y="17"/>
                      </a:lnTo>
                      <a:lnTo>
                        <a:pt x="2" y="20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2" y="43"/>
                      </a:lnTo>
                      <a:lnTo>
                        <a:pt x="3" y="46"/>
                      </a:lnTo>
                      <a:lnTo>
                        <a:pt x="4" y="48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8" y="54"/>
                      </a:lnTo>
                      <a:lnTo>
                        <a:pt x="10" y="55"/>
                      </a:lnTo>
                      <a:lnTo>
                        <a:pt x="12" y="56"/>
                      </a:lnTo>
                      <a:lnTo>
                        <a:pt x="14" y="57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22" y="58"/>
                      </a:lnTo>
                      <a:lnTo>
                        <a:pt x="23" y="57"/>
                      </a:lnTo>
                      <a:lnTo>
                        <a:pt x="26" y="56"/>
                      </a:lnTo>
                      <a:lnTo>
                        <a:pt x="28" y="55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3" y="50"/>
                      </a:lnTo>
                      <a:lnTo>
                        <a:pt x="35" y="48"/>
                      </a:lnTo>
                      <a:lnTo>
                        <a:pt x="36" y="45"/>
                      </a:lnTo>
                      <a:lnTo>
                        <a:pt x="37" y="42"/>
                      </a:lnTo>
                      <a:lnTo>
                        <a:pt x="38" y="40"/>
                      </a:lnTo>
                      <a:lnTo>
                        <a:pt x="39" y="37"/>
                      </a:lnTo>
                      <a:lnTo>
                        <a:pt x="40" y="34"/>
                      </a:lnTo>
                      <a:lnTo>
                        <a:pt x="40" y="31"/>
                      </a:lnTo>
                      <a:lnTo>
                        <a:pt x="40" y="2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15" name="Freeform 72"/>
                <p:cNvSpPr>
                  <a:spLocks/>
                </p:cNvSpPr>
                <p:nvPr/>
              </p:nvSpPr>
              <p:spPr bwMode="auto">
                <a:xfrm flipH="1">
                  <a:off x="3523" y="3364"/>
                  <a:ext cx="33" cy="39"/>
                </a:xfrm>
                <a:custGeom>
                  <a:avLst/>
                  <a:gdLst>
                    <a:gd name="T0" fmla="*/ 31 w 21"/>
                    <a:gd name="T1" fmla="*/ 18 h 38"/>
                    <a:gd name="T2" fmla="*/ 31 w 21"/>
                    <a:gd name="T3" fmla="*/ 16 h 38"/>
                    <a:gd name="T4" fmla="*/ 31 w 21"/>
                    <a:gd name="T5" fmla="*/ 13 h 38"/>
                    <a:gd name="T6" fmla="*/ 31 w 21"/>
                    <a:gd name="T7" fmla="*/ 11 h 38"/>
                    <a:gd name="T8" fmla="*/ 30 w 21"/>
                    <a:gd name="T9" fmla="*/ 9 h 38"/>
                    <a:gd name="T10" fmla="*/ 28 w 21"/>
                    <a:gd name="T11" fmla="*/ 7 h 38"/>
                    <a:gd name="T12" fmla="*/ 27 w 21"/>
                    <a:gd name="T13" fmla="*/ 5 h 38"/>
                    <a:gd name="T14" fmla="*/ 25 w 21"/>
                    <a:gd name="T15" fmla="*/ 3 h 38"/>
                    <a:gd name="T16" fmla="*/ 24 w 21"/>
                    <a:gd name="T17" fmla="*/ 2 h 38"/>
                    <a:gd name="T18" fmla="*/ 22 w 21"/>
                    <a:gd name="T19" fmla="*/ 1 h 38"/>
                    <a:gd name="T20" fmla="*/ 20 w 21"/>
                    <a:gd name="T21" fmla="*/ 0 h 38"/>
                    <a:gd name="T22" fmla="*/ 17 w 21"/>
                    <a:gd name="T23" fmla="*/ 0 h 38"/>
                    <a:gd name="T24" fmla="*/ 16 w 21"/>
                    <a:gd name="T25" fmla="*/ 0 h 38"/>
                    <a:gd name="T26" fmla="*/ 13 w 21"/>
                    <a:gd name="T27" fmla="*/ 1 h 38"/>
                    <a:gd name="T28" fmla="*/ 13 w 21"/>
                    <a:gd name="T29" fmla="*/ 1 h 38"/>
                    <a:gd name="T30" fmla="*/ 9 w 21"/>
                    <a:gd name="T31" fmla="*/ 2 h 38"/>
                    <a:gd name="T32" fmla="*/ 8 w 21"/>
                    <a:gd name="T33" fmla="*/ 3 h 38"/>
                    <a:gd name="T34" fmla="*/ 6 w 21"/>
                    <a:gd name="T35" fmla="*/ 5 h 38"/>
                    <a:gd name="T36" fmla="*/ 5 w 21"/>
                    <a:gd name="T37" fmla="*/ 7 h 38"/>
                    <a:gd name="T38" fmla="*/ 3 w 21"/>
                    <a:gd name="T39" fmla="*/ 9 h 38"/>
                    <a:gd name="T40" fmla="*/ 2 w 21"/>
                    <a:gd name="T41" fmla="*/ 11 h 38"/>
                    <a:gd name="T42" fmla="*/ 2 w 21"/>
                    <a:gd name="T43" fmla="*/ 14 h 38"/>
                    <a:gd name="T44" fmla="*/ 0 w 21"/>
                    <a:gd name="T45" fmla="*/ 16 h 38"/>
                    <a:gd name="T46" fmla="*/ 0 w 21"/>
                    <a:gd name="T47" fmla="*/ 20 h 38"/>
                    <a:gd name="T48" fmla="*/ 0 w 21"/>
                    <a:gd name="T49" fmla="*/ 22 h 38"/>
                    <a:gd name="T50" fmla="*/ 0 w 21"/>
                    <a:gd name="T51" fmla="*/ 24 h 38"/>
                    <a:gd name="T52" fmla="*/ 0 w 21"/>
                    <a:gd name="T53" fmla="*/ 28 h 38"/>
                    <a:gd name="T54" fmla="*/ 2 w 21"/>
                    <a:gd name="T55" fmla="*/ 30 h 38"/>
                    <a:gd name="T56" fmla="*/ 3 w 21"/>
                    <a:gd name="T57" fmla="*/ 31 h 38"/>
                    <a:gd name="T58" fmla="*/ 5 w 21"/>
                    <a:gd name="T59" fmla="*/ 33 h 38"/>
                    <a:gd name="T60" fmla="*/ 5 w 21"/>
                    <a:gd name="T61" fmla="*/ 35 h 38"/>
                    <a:gd name="T62" fmla="*/ 8 w 21"/>
                    <a:gd name="T63" fmla="*/ 36 h 38"/>
                    <a:gd name="T64" fmla="*/ 9 w 21"/>
                    <a:gd name="T65" fmla="*/ 37 h 38"/>
                    <a:gd name="T66" fmla="*/ 11 w 21"/>
                    <a:gd name="T67" fmla="*/ 38 h 38"/>
                    <a:gd name="T68" fmla="*/ 13 w 21"/>
                    <a:gd name="T69" fmla="*/ 38 h 38"/>
                    <a:gd name="T70" fmla="*/ 16 w 21"/>
                    <a:gd name="T71" fmla="*/ 38 h 38"/>
                    <a:gd name="T72" fmla="*/ 17 w 21"/>
                    <a:gd name="T73" fmla="*/ 38 h 38"/>
                    <a:gd name="T74" fmla="*/ 19 w 21"/>
                    <a:gd name="T75" fmla="*/ 37 h 38"/>
                    <a:gd name="T76" fmla="*/ 22 w 21"/>
                    <a:gd name="T77" fmla="*/ 36 h 38"/>
                    <a:gd name="T78" fmla="*/ 24 w 21"/>
                    <a:gd name="T79" fmla="*/ 35 h 38"/>
                    <a:gd name="T80" fmla="*/ 25 w 21"/>
                    <a:gd name="T81" fmla="*/ 33 h 38"/>
                    <a:gd name="T82" fmla="*/ 27 w 21"/>
                    <a:gd name="T83" fmla="*/ 31 h 38"/>
                    <a:gd name="T84" fmla="*/ 28 w 21"/>
                    <a:gd name="T85" fmla="*/ 30 h 38"/>
                    <a:gd name="T86" fmla="*/ 30 w 21"/>
                    <a:gd name="T87" fmla="*/ 27 h 38"/>
                    <a:gd name="T88" fmla="*/ 30 w 21"/>
                    <a:gd name="T89" fmla="*/ 25 h 38"/>
                    <a:gd name="T90" fmla="*/ 31 w 21"/>
                    <a:gd name="T91" fmla="*/ 22 h 38"/>
                    <a:gd name="T92" fmla="*/ 31 w 21"/>
                    <a:gd name="T93" fmla="*/ 20 h 38"/>
                    <a:gd name="T94" fmla="*/ 31 w 21"/>
                    <a:gd name="T95" fmla="*/ 1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1" h="38">
                      <a:moveTo>
                        <a:pt x="20" y="18"/>
                      </a:move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19" y="9"/>
                      </a:ln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3" y="34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7" y="37"/>
                      </a:lnTo>
                      <a:lnTo>
                        <a:pt x="8" y="37"/>
                      </a:lnTo>
                      <a:lnTo>
                        <a:pt x="10" y="37"/>
                      </a:lnTo>
                      <a:lnTo>
                        <a:pt x="11" y="37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16" name="Freeform 73"/>
                <p:cNvSpPr>
                  <a:spLocks/>
                </p:cNvSpPr>
                <p:nvPr/>
              </p:nvSpPr>
              <p:spPr bwMode="auto">
                <a:xfrm flipH="1">
                  <a:off x="3416" y="3282"/>
                  <a:ext cx="161" cy="103"/>
                </a:xfrm>
                <a:custGeom>
                  <a:avLst/>
                  <a:gdLst>
                    <a:gd name="T0" fmla="*/ 0 w 102"/>
                    <a:gd name="T1" fmla="*/ 55 h 101"/>
                    <a:gd name="T2" fmla="*/ 3 w 102"/>
                    <a:gd name="T3" fmla="*/ 4 h 101"/>
                    <a:gd name="T4" fmla="*/ 159 w 102"/>
                    <a:gd name="T5" fmla="*/ 0 h 101"/>
                    <a:gd name="T6" fmla="*/ 153 w 102"/>
                    <a:gd name="T7" fmla="*/ 100 h 101"/>
                    <a:gd name="T8" fmla="*/ 85 w 102"/>
                    <a:gd name="T9" fmla="*/ 102 h 101"/>
                    <a:gd name="T10" fmla="*/ 85 w 102"/>
                    <a:gd name="T11" fmla="*/ 97 h 101"/>
                    <a:gd name="T12" fmla="*/ 84 w 102"/>
                    <a:gd name="T13" fmla="*/ 92 h 101"/>
                    <a:gd name="T14" fmla="*/ 84 w 102"/>
                    <a:gd name="T15" fmla="*/ 87 h 101"/>
                    <a:gd name="T16" fmla="*/ 82 w 102"/>
                    <a:gd name="T17" fmla="*/ 82 h 101"/>
                    <a:gd name="T18" fmla="*/ 81 w 102"/>
                    <a:gd name="T19" fmla="*/ 78 h 101"/>
                    <a:gd name="T20" fmla="*/ 77 w 102"/>
                    <a:gd name="T21" fmla="*/ 73 h 101"/>
                    <a:gd name="T22" fmla="*/ 74 w 102"/>
                    <a:gd name="T23" fmla="*/ 69 h 101"/>
                    <a:gd name="T24" fmla="*/ 71 w 102"/>
                    <a:gd name="T25" fmla="*/ 66 h 101"/>
                    <a:gd name="T26" fmla="*/ 68 w 102"/>
                    <a:gd name="T27" fmla="*/ 63 h 101"/>
                    <a:gd name="T28" fmla="*/ 63 w 102"/>
                    <a:gd name="T29" fmla="*/ 60 h 101"/>
                    <a:gd name="T30" fmla="*/ 58 w 102"/>
                    <a:gd name="T31" fmla="*/ 58 h 101"/>
                    <a:gd name="T32" fmla="*/ 54 w 102"/>
                    <a:gd name="T33" fmla="*/ 56 h 101"/>
                    <a:gd name="T34" fmla="*/ 49 w 102"/>
                    <a:gd name="T35" fmla="*/ 55 h 101"/>
                    <a:gd name="T36" fmla="*/ 44 w 102"/>
                    <a:gd name="T37" fmla="*/ 54 h 101"/>
                    <a:gd name="T38" fmla="*/ 43 w 102"/>
                    <a:gd name="T39" fmla="*/ 54 h 101"/>
                    <a:gd name="T40" fmla="*/ 0 w 102"/>
                    <a:gd name="T41" fmla="*/ 55 h 1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2" h="101">
                      <a:moveTo>
                        <a:pt x="0" y="54"/>
                      </a:moveTo>
                      <a:lnTo>
                        <a:pt x="2" y="4"/>
                      </a:lnTo>
                      <a:lnTo>
                        <a:pt x="101" y="0"/>
                      </a:lnTo>
                      <a:lnTo>
                        <a:pt x="97" y="98"/>
                      </a:lnTo>
                      <a:lnTo>
                        <a:pt x="54" y="100"/>
                      </a:lnTo>
                      <a:lnTo>
                        <a:pt x="54" y="95"/>
                      </a:lnTo>
                      <a:lnTo>
                        <a:pt x="53" y="90"/>
                      </a:lnTo>
                      <a:lnTo>
                        <a:pt x="53" y="85"/>
                      </a:lnTo>
                      <a:lnTo>
                        <a:pt x="52" y="80"/>
                      </a:lnTo>
                      <a:lnTo>
                        <a:pt x="51" y="76"/>
                      </a:lnTo>
                      <a:lnTo>
                        <a:pt x="49" y="72"/>
                      </a:lnTo>
                      <a:lnTo>
                        <a:pt x="47" y="68"/>
                      </a:lnTo>
                      <a:lnTo>
                        <a:pt x="45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7" y="57"/>
                      </a:lnTo>
                      <a:lnTo>
                        <a:pt x="34" y="55"/>
                      </a:lnTo>
                      <a:lnTo>
                        <a:pt x="31" y="54"/>
                      </a:lnTo>
                      <a:lnTo>
                        <a:pt x="28" y="53"/>
                      </a:lnTo>
                      <a:lnTo>
                        <a:pt x="27" y="53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17" name="Freeform 74"/>
                <p:cNvSpPr>
                  <a:spLocks/>
                </p:cNvSpPr>
                <p:nvPr/>
              </p:nvSpPr>
              <p:spPr bwMode="auto">
                <a:xfrm flipH="1">
                  <a:off x="3410" y="3379"/>
                  <a:ext cx="85" cy="17"/>
                </a:xfrm>
                <a:custGeom>
                  <a:avLst/>
                  <a:gdLst>
                    <a:gd name="T0" fmla="*/ 0 w 54"/>
                    <a:gd name="T1" fmla="*/ 2 h 17"/>
                    <a:gd name="T2" fmla="*/ 0 w 54"/>
                    <a:gd name="T3" fmla="*/ 16 h 17"/>
                    <a:gd name="T4" fmla="*/ 83 w 54"/>
                    <a:gd name="T5" fmla="*/ 13 h 17"/>
                    <a:gd name="T6" fmla="*/ 83 w 54"/>
                    <a:gd name="T7" fmla="*/ 0 h 17"/>
                    <a:gd name="T8" fmla="*/ 0 w 54"/>
                    <a:gd name="T9" fmla="*/ 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17">
                      <a:moveTo>
                        <a:pt x="0" y="2"/>
                      </a:moveTo>
                      <a:lnTo>
                        <a:pt x="0" y="16"/>
                      </a:lnTo>
                      <a:lnTo>
                        <a:pt x="53" y="13"/>
                      </a:lnTo>
                      <a:lnTo>
                        <a:pt x="5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18" name="Freeform 75"/>
                <p:cNvSpPr>
                  <a:spLocks/>
                </p:cNvSpPr>
                <p:nvPr/>
              </p:nvSpPr>
              <p:spPr bwMode="auto">
                <a:xfrm flipH="1">
                  <a:off x="3351" y="3259"/>
                  <a:ext cx="74" cy="54"/>
                </a:xfrm>
                <a:custGeom>
                  <a:avLst/>
                  <a:gdLst>
                    <a:gd name="T0" fmla="*/ 0 w 47"/>
                    <a:gd name="T1" fmla="*/ 53 h 52"/>
                    <a:gd name="T2" fmla="*/ 63 w 47"/>
                    <a:gd name="T3" fmla="*/ 0 h 52"/>
                    <a:gd name="T4" fmla="*/ 72 w 47"/>
                    <a:gd name="T5" fmla="*/ 23 h 52"/>
                    <a:gd name="T6" fmla="*/ 54 w 47"/>
                    <a:gd name="T7" fmla="*/ 24 h 52"/>
                    <a:gd name="T8" fmla="*/ 52 w 47"/>
                    <a:gd name="T9" fmla="*/ 51 h 52"/>
                    <a:gd name="T10" fmla="*/ 0 w 47"/>
                    <a:gd name="T11" fmla="*/ 53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" h="52">
                      <a:moveTo>
                        <a:pt x="0" y="51"/>
                      </a:moveTo>
                      <a:lnTo>
                        <a:pt x="40" y="0"/>
                      </a:lnTo>
                      <a:lnTo>
                        <a:pt x="46" y="22"/>
                      </a:lnTo>
                      <a:lnTo>
                        <a:pt x="34" y="23"/>
                      </a:lnTo>
                      <a:lnTo>
                        <a:pt x="33" y="49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19" name="Freeform 76"/>
                <p:cNvSpPr>
                  <a:spLocks/>
                </p:cNvSpPr>
                <p:nvPr/>
              </p:nvSpPr>
              <p:spPr bwMode="auto">
                <a:xfrm flipH="1">
                  <a:off x="3308" y="3279"/>
                  <a:ext cx="65" cy="27"/>
                </a:xfrm>
                <a:custGeom>
                  <a:avLst/>
                  <a:gdLst>
                    <a:gd name="T0" fmla="*/ 0 w 41"/>
                    <a:gd name="T1" fmla="*/ 26 h 26"/>
                    <a:gd name="T2" fmla="*/ 2 w 41"/>
                    <a:gd name="T3" fmla="*/ 2 h 26"/>
                    <a:gd name="T4" fmla="*/ 63 w 41"/>
                    <a:gd name="T5" fmla="*/ 0 h 26"/>
                    <a:gd name="T6" fmla="*/ 62 w 41"/>
                    <a:gd name="T7" fmla="*/ 25 h 26"/>
                    <a:gd name="T8" fmla="*/ 0 w 41"/>
                    <a:gd name="T9" fmla="*/ 2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26">
                      <a:moveTo>
                        <a:pt x="0" y="25"/>
                      </a:moveTo>
                      <a:lnTo>
                        <a:pt x="1" y="2"/>
                      </a:lnTo>
                      <a:lnTo>
                        <a:pt x="40" y="0"/>
                      </a:lnTo>
                      <a:lnTo>
                        <a:pt x="39" y="2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0" name="Freeform 77"/>
                <p:cNvSpPr>
                  <a:spLocks/>
                </p:cNvSpPr>
                <p:nvPr/>
              </p:nvSpPr>
              <p:spPr bwMode="auto">
                <a:xfrm flipH="1">
                  <a:off x="3391" y="3232"/>
                  <a:ext cx="26" cy="21"/>
                </a:xfrm>
                <a:custGeom>
                  <a:avLst/>
                  <a:gdLst>
                    <a:gd name="T0" fmla="*/ 2 w 17"/>
                    <a:gd name="T1" fmla="*/ 20 h 21"/>
                    <a:gd name="T2" fmla="*/ 2 w 17"/>
                    <a:gd name="T3" fmla="*/ 19 h 21"/>
                    <a:gd name="T4" fmla="*/ 2 w 17"/>
                    <a:gd name="T5" fmla="*/ 20 h 21"/>
                    <a:gd name="T6" fmla="*/ 2 w 17"/>
                    <a:gd name="T7" fmla="*/ 20 h 21"/>
                    <a:gd name="T8" fmla="*/ 0 w 17"/>
                    <a:gd name="T9" fmla="*/ 19 h 21"/>
                    <a:gd name="T10" fmla="*/ 0 w 17"/>
                    <a:gd name="T11" fmla="*/ 18 h 21"/>
                    <a:gd name="T12" fmla="*/ 0 w 17"/>
                    <a:gd name="T13" fmla="*/ 18 h 21"/>
                    <a:gd name="T14" fmla="*/ 21 w 17"/>
                    <a:gd name="T15" fmla="*/ 0 h 21"/>
                    <a:gd name="T16" fmla="*/ 21 w 17"/>
                    <a:gd name="T17" fmla="*/ 0 h 21"/>
                    <a:gd name="T18" fmla="*/ 21 w 17"/>
                    <a:gd name="T19" fmla="*/ 0 h 21"/>
                    <a:gd name="T20" fmla="*/ 24 w 17"/>
                    <a:gd name="T21" fmla="*/ 0 h 21"/>
                    <a:gd name="T22" fmla="*/ 24 w 17"/>
                    <a:gd name="T23" fmla="*/ 1 h 21"/>
                    <a:gd name="T24" fmla="*/ 24 w 17"/>
                    <a:gd name="T25" fmla="*/ 1 h 21"/>
                    <a:gd name="T26" fmla="*/ 24 w 17"/>
                    <a:gd name="T27" fmla="*/ 3 h 21"/>
                    <a:gd name="T28" fmla="*/ 2 w 17"/>
                    <a:gd name="T29" fmla="*/ 2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21">
                      <a:moveTo>
                        <a:pt x="1" y="20"/>
                      </a:move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" y="2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1" name="Freeform 78"/>
                <p:cNvSpPr>
                  <a:spLocks/>
                </p:cNvSpPr>
                <p:nvPr/>
              </p:nvSpPr>
              <p:spPr bwMode="auto">
                <a:xfrm flipH="1">
                  <a:off x="3375" y="3239"/>
                  <a:ext cx="28" cy="37"/>
                </a:xfrm>
                <a:custGeom>
                  <a:avLst/>
                  <a:gdLst>
                    <a:gd name="T0" fmla="*/ 26 w 18"/>
                    <a:gd name="T1" fmla="*/ 35 h 36"/>
                    <a:gd name="T2" fmla="*/ 2 w 18"/>
                    <a:gd name="T3" fmla="*/ 0 h 36"/>
                    <a:gd name="T4" fmla="*/ 0 w 18"/>
                    <a:gd name="T5" fmla="*/ 3 h 36"/>
                    <a:gd name="T6" fmla="*/ 25 w 18"/>
                    <a:gd name="T7" fmla="*/ 36 h 36"/>
                    <a:gd name="T8" fmla="*/ 26 w 18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6">
                      <a:moveTo>
                        <a:pt x="17" y="34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6" y="35"/>
                      </a:lnTo>
                      <a:lnTo>
                        <a:pt x="17" y="3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2" name="Freeform 79"/>
                <p:cNvSpPr>
                  <a:spLocks/>
                </p:cNvSpPr>
                <p:nvPr/>
              </p:nvSpPr>
              <p:spPr bwMode="auto">
                <a:xfrm flipH="1">
                  <a:off x="3386" y="3190"/>
                  <a:ext cx="91" cy="98"/>
                </a:xfrm>
                <a:custGeom>
                  <a:avLst/>
                  <a:gdLst>
                    <a:gd name="T0" fmla="*/ 36 w 58"/>
                    <a:gd name="T1" fmla="*/ 10 h 96"/>
                    <a:gd name="T2" fmla="*/ 36 w 58"/>
                    <a:gd name="T3" fmla="*/ 16 h 96"/>
                    <a:gd name="T4" fmla="*/ 36 w 58"/>
                    <a:gd name="T5" fmla="*/ 16 h 96"/>
                    <a:gd name="T6" fmla="*/ 33 w 58"/>
                    <a:gd name="T7" fmla="*/ 23 h 96"/>
                    <a:gd name="T8" fmla="*/ 33 w 58"/>
                    <a:gd name="T9" fmla="*/ 23 h 96"/>
                    <a:gd name="T10" fmla="*/ 28 w 58"/>
                    <a:gd name="T11" fmla="*/ 25 h 96"/>
                    <a:gd name="T12" fmla="*/ 28 w 58"/>
                    <a:gd name="T13" fmla="*/ 28 h 96"/>
                    <a:gd name="T14" fmla="*/ 30 w 58"/>
                    <a:gd name="T15" fmla="*/ 30 h 96"/>
                    <a:gd name="T16" fmla="*/ 30 w 58"/>
                    <a:gd name="T17" fmla="*/ 33 h 96"/>
                    <a:gd name="T18" fmla="*/ 41 w 58"/>
                    <a:gd name="T19" fmla="*/ 43 h 96"/>
                    <a:gd name="T20" fmla="*/ 61 w 58"/>
                    <a:gd name="T21" fmla="*/ 48 h 96"/>
                    <a:gd name="T22" fmla="*/ 67 w 58"/>
                    <a:gd name="T23" fmla="*/ 47 h 96"/>
                    <a:gd name="T24" fmla="*/ 69 w 58"/>
                    <a:gd name="T25" fmla="*/ 50 h 96"/>
                    <a:gd name="T26" fmla="*/ 66 w 58"/>
                    <a:gd name="T27" fmla="*/ 55 h 96"/>
                    <a:gd name="T28" fmla="*/ 61 w 58"/>
                    <a:gd name="T29" fmla="*/ 54 h 96"/>
                    <a:gd name="T30" fmla="*/ 58 w 58"/>
                    <a:gd name="T31" fmla="*/ 53 h 96"/>
                    <a:gd name="T32" fmla="*/ 55 w 58"/>
                    <a:gd name="T33" fmla="*/ 55 h 96"/>
                    <a:gd name="T34" fmla="*/ 50 w 58"/>
                    <a:gd name="T35" fmla="*/ 55 h 96"/>
                    <a:gd name="T36" fmla="*/ 33 w 58"/>
                    <a:gd name="T37" fmla="*/ 52 h 96"/>
                    <a:gd name="T38" fmla="*/ 31 w 58"/>
                    <a:gd name="T39" fmla="*/ 63 h 96"/>
                    <a:gd name="T40" fmla="*/ 56 w 58"/>
                    <a:gd name="T41" fmla="*/ 70 h 96"/>
                    <a:gd name="T42" fmla="*/ 77 w 58"/>
                    <a:gd name="T43" fmla="*/ 87 h 96"/>
                    <a:gd name="T44" fmla="*/ 88 w 58"/>
                    <a:gd name="T45" fmla="*/ 84 h 96"/>
                    <a:gd name="T46" fmla="*/ 89 w 58"/>
                    <a:gd name="T47" fmla="*/ 85 h 96"/>
                    <a:gd name="T48" fmla="*/ 78 w 58"/>
                    <a:gd name="T49" fmla="*/ 97 h 96"/>
                    <a:gd name="T50" fmla="*/ 74 w 58"/>
                    <a:gd name="T51" fmla="*/ 93 h 96"/>
                    <a:gd name="T52" fmla="*/ 52 w 58"/>
                    <a:gd name="T53" fmla="*/ 84 h 96"/>
                    <a:gd name="T54" fmla="*/ 53 w 58"/>
                    <a:gd name="T55" fmla="*/ 87 h 96"/>
                    <a:gd name="T56" fmla="*/ 53 w 58"/>
                    <a:gd name="T57" fmla="*/ 90 h 96"/>
                    <a:gd name="T58" fmla="*/ 53 w 58"/>
                    <a:gd name="T59" fmla="*/ 93 h 96"/>
                    <a:gd name="T60" fmla="*/ 0 w 58"/>
                    <a:gd name="T61" fmla="*/ 94 h 96"/>
                    <a:gd name="T62" fmla="*/ 3 w 58"/>
                    <a:gd name="T63" fmla="*/ 44 h 96"/>
                    <a:gd name="T64" fmla="*/ 11 w 58"/>
                    <a:gd name="T65" fmla="*/ 44 h 96"/>
                    <a:gd name="T66" fmla="*/ 14 w 58"/>
                    <a:gd name="T67" fmla="*/ 33 h 96"/>
                    <a:gd name="T68" fmla="*/ 16 w 58"/>
                    <a:gd name="T69" fmla="*/ 28 h 96"/>
                    <a:gd name="T70" fmla="*/ 19 w 58"/>
                    <a:gd name="T71" fmla="*/ 22 h 96"/>
                    <a:gd name="T72" fmla="*/ 20 w 58"/>
                    <a:gd name="T73" fmla="*/ 22 h 96"/>
                    <a:gd name="T74" fmla="*/ 20 w 58"/>
                    <a:gd name="T75" fmla="*/ 20 h 96"/>
                    <a:gd name="T76" fmla="*/ 19 w 58"/>
                    <a:gd name="T77" fmla="*/ 16 h 96"/>
                    <a:gd name="T78" fmla="*/ 19 w 58"/>
                    <a:gd name="T79" fmla="*/ 12 h 96"/>
                    <a:gd name="T80" fmla="*/ 20 w 58"/>
                    <a:gd name="T81" fmla="*/ 6 h 96"/>
                    <a:gd name="T82" fmla="*/ 22 w 58"/>
                    <a:gd name="T83" fmla="*/ 2 h 96"/>
                    <a:gd name="T84" fmla="*/ 25 w 58"/>
                    <a:gd name="T85" fmla="*/ 1 h 96"/>
                    <a:gd name="T86" fmla="*/ 27 w 58"/>
                    <a:gd name="T87" fmla="*/ 0 h 96"/>
                    <a:gd name="T88" fmla="*/ 31 w 58"/>
                    <a:gd name="T89" fmla="*/ 0 h 96"/>
                    <a:gd name="T90" fmla="*/ 35 w 58"/>
                    <a:gd name="T91" fmla="*/ 1 h 96"/>
                    <a:gd name="T92" fmla="*/ 35 w 58"/>
                    <a:gd name="T93" fmla="*/ 3 h 96"/>
                    <a:gd name="T94" fmla="*/ 36 w 58"/>
                    <a:gd name="T95" fmla="*/ 8 h 96"/>
                    <a:gd name="T96" fmla="*/ 41 w 58"/>
                    <a:gd name="T97" fmla="*/ 10 h 96"/>
                    <a:gd name="T98" fmla="*/ 36 w 58"/>
                    <a:gd name="T99" fmla="*/ 10 h 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8" h="96">
                      <a:moveTo>
                        <a:pt x="23" y="10"/>
                      </a:moveTo>
                      <a:lnTo>
                        <a:pt x="23" y="16"/>
                      </a:lnTo>
                      <a:lnTo>
                        <a:pt x="21" y="23"/>
                      </a:lnTo>
                      <a:lnTo>
                        <a:pt x="18" y="24"/>
                      </a:lnTo>
                      <a:lnTo>
                        <a:pt x="18" y="27"/>
                      </a:lnTo>
                      <a:lnTo>
                        <a:pt x="19" y="29"/>
                      </a:lnTo>
                      <a:lnTo>
                        <a:pt x="19" y="32"/>
                      </a:lnTo>
                      <a:lnTo>
                        <a:pt x="26" y="42"/>
                      </a:lnTo>
                      <a:lnTo>
                        <a:pt x="39" y="47"/>
                      </a:lnTo>
                      <a:lnTo>
                        <a:pt x="43" y="46"/>
                      </a:lnTo>
                      <a:lnTo>
                        <a:pt x="44" y="49"/>
                      </a:lnTo>
                      <a:lnTo>
                        <a:pt x="42" y="54"/>
                      </a:lnTo>
                      <a:lnTo>
                        <a:pt x="39" y="53"/>
                      </a:lnTo>
                      <a:lnTo>
                        <a:pt x="37" y="52"/>
                      </a:lnTo>
                      <a:lnTo>
                        <a:pt x="35" y="54"/>
                      </a:lnTo>
                      <a:lnTo>
                        <a:pt x="32" y="54"/>
                      </a:lnTo>
                      <a:lnTo>
                        <a:pt x="21" y="51"/>
                      </a:lnTo>
                      <a:lnTo>
                        <a:pt x="20" y="62"/>
                      </a:lnTo>
                      <a:lnTo>
                        <a:pt x="36" y="69"/>
                      </a:lnTo>
                      <a:lnTo>
                        <a:pt x="49" y="85"/>
                      </a:lnTo>
                      <a:lnTo>
                        <a:pt x="56" y="82"/>
                      </a:lnTo>
                      <a:lnTo>
                        <a:pt x="57" y="83"/>
                      </a:lnTo>
                      <a:lnTo>
                        <a:pt x="50" y="95"/>
                      </a:lnTo>
                      <a:lnTo>
                        <a:pt x="47" y="91"/>
                      </a:lnTo>
                      <a:lnTo>
                        <a:pt x="33" y="82"/>
                      </a:lnTo>
                      <a:lnTo>
                        <a:pt x="34" y="85"/>
                      </a:lnTo>
                      <a:lnTo>
                        <a:pt x="34" y="88"/>
                      </a:lnTo>
                      <a:lnTo>
                        <a:pt x="34" y="91"/>
                      </a:lnTo>
                      <a:lnTo>
                        <a:pt x="0" y="92"/>
                      </a:lnTo>
                      <a:lnTo>
                        <a:pt x="2" y="43"/>
                      </a:lnTo>
                      <a:lnTo>
                        <a:pt x="7" y="43"/>
                      </a:lnTo>
                      <a:lnTo>
                        <a:pt x="9" y="32"/>
                      </a:lnTo>
                      <a:lnTo>
                        <a:pt x="10" y="27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2" y="3"/>
                      </a:lnTo>
                      <a:lnTo>
                        <a:pt x="23" y="8"/>
                      </a:lnTo>
                      <a:lnTo>
                        <a:pt x="26" y="10"/>
                      </a:lnTo>
                      <a:lnTo>
                        <a:pt x="23" y="1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3" name="Freeform 80"/>
                <p:cNvSpPr>
                  <a:spLocks/>
                </p:cNvSpPr>
                <p:nvPr/>
              </p:nvSpPr>
              <p:spPr bwMode="auto">
                <a:xfrm flipH="1">
                  <a:off x="3299" y="3305"/>
                  <a:ext cx="126" cy="77"/>
                </a:xfrm>
                <a:custGeom>
                  <a:avLst/>
                  <a:gdLst>
                    <a:gd name="T0" fmla="*/ 0 w 80"/>
                    <a:gd name="T1" fmla="*/ 76 h 76"/>
                    <a:gd name="T2" fmla="*/ 38 w 80"/>
                    <a:gd name="T3" fmla="*/ 2 h 76"/>
                    <a:gd name="T4" fmla="*/ 124 w 80"/>
                    <a:gd name="T5" fmla="*/ 0 h 76"/>
                    <a:gd name="T6" fmla="*/ 124 w 80"/>
                    <a:gd name="T7" fmla="*/ 4 h 76"/>
                    <a:gd name="T8" fmla="*/ 41 w 80"/>
                    <a:gd name="T9" fmla="*/ 6 h 76"/>
                    <a:gd name="T10" fmla="*/ 5 w 80"/>
                    <a:gd name="T11" fmla="*/ 76 h 76"/>
                    <a:gd name="T12" fmla="*/ 0 w 80"/>
                    <a:gd name="T13" fmla="*/ 7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0" h="76">
                      <a:moveTo>
                        <a:pt x="0" y="75"/>
                      </a:moveTo>
                      <a:lnTo>
                        <a:pt x="24" y="2"/>
                      </a:lnTo>
                      <a:lnTo>
                        <a:pt x="79" y="0"/>
                      </a:lnTo>
                      <a:lnTo>
                        <a:pt x="79" y="4"/>
                      </a:lnTo>
                      <a:lnTo>
                        <a:pt x="26" y="6"/>
                      </a:lnTo>
                      <a:lnTo>
                        <a:pt x="3" y="75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4" name="Freeform 81"/>
                <p:cNvSpPr>
                  <a:spLocks/>
                </p:cNvSpPr>
                <p:nvPr/>
              </p:nvSpPr>
              <p:spPr bwMode="auto">
                <a:xfrm flipH="1">
                  <a:off x="3537" y="3352"/>
                  <a:ext cx="40" cy="63"/>
                </a:xfrm>
                <a:custGeom>
                  <a:avLst/>
                  <a:gdLst>
                    <a:gd name="T0" fmla="*/ 37 w 25"/>
                    <a:gd name="T1" fmla="*/ 16 h 62"/>
                    <a:gd name="T2" fmla="*/ 34 w 25"/>
                    <a:gd name="T3" fmla="*/ 17 h 62"/>
                    <a:gd name="T4" fmla="*/ 32 w 25"/>
                    <a:gd name="T5" fmla="*/ 17 h 62"/>
                    <a:gd name="T6" fmla="*/ 29 w 25"/>
                    <a:gd name="T7" fmla="*/ 18 h 62"/>
                    <a:gd name="T8" fmla="*/ 27 w 25"/>
                    <a:gd name="T9" fmla="*/ 20 h 62"/>
                    <a:gd name="T10" fmla="*/ 24 w 25"/>
                    <a:gd name="T11" fmla="*/ 22 h 62"/>
                    <a:gd name="T12" fmla="*/ 21 w 25"/>
                    <a:gd name="T13" fmla="*/ 24 h 62"/>
                    <a:gd name="T14" fmla="*/ 19 w 25"/>
                    <a:gd name="T15" fmla="*/ 26 h 62"/>
                    <a:gd name="T16" fmla="*/ 19 w 25"/>
                    <a:gd name="T17" fmla="*/ 29 h 62"/>
                    <a:gd name="T18" fmla="*/ 19 w 25"/>
                    <a:gd name="T19" fmla="*/ 32 h 62"/>
                    <a:gd name="T20" fmla="*/ 19 w 25"/>
                    <a:gd name="T21" fmla="*/ 35 h 62"/>
                    <a:gd name="T22" fmla="*/ 19 w 25"/>
                    <a:gd name="T23" fmla="*/ 38 h 62"/>
                    <a:gd name="T24" fmla="*/ 21 w 25"/>
                    <a:gd name="T25" fmla="*/ 40 h 62"/>
                    <a:gd name="T26" fmla="*/ 22 w 25"/>
                    <a:gd name="T27" fmla="*/ 42 h 62"/>
                    <a:gd name="T28" fmla="*/ 26 w 25"/>
                    <a:gd name="T29" fmla="*/ 43 h 62"/>
                    <a:gd name="T30" fmla="*/ 27 w 25"/>
                    <a:gd name="T31" fmla="*/ 44 h 62"/>
                    <a:gd name="T32" fmla="*/ 30 w 25"/>
                    <a:gd name="T33" fmla="*/ 45 h 62"/>
                    <a:gd name="T34" fmla="*/ 34 w 25"/>
                    <a:gd name="T35" fmla="*/ 46 h 62"/>
                    <a:gd name="T36" fmla="*/ 35 w 25"/>
                    <a:gd name="T37" fmla="*/ 46 h 62"/>
                    <a:gd name="T38" fmla="*/ 34 w 25"/>
                    <a:gd name="T39" fmla="*/ 62 h 62"/>
                    <a:gd name="T40" fmla="*/ 30 w 25"/>
                    <a:gd name="T41" fmla="*/ 62 h 62"/>
                    <a:gd name="T42" fmla="*/ 27 w 25"/>
                    <a:gd name="T43" fmla="*/ 62 h 62"/>
                    <a:gd name="T44" fmla="*/ 22 w 25"/>
                    <a:gd name="T45" fmla="*/ 61 h 62"/>
                    <a:gd name="T46" fmla="*/ 19 w 25"/>
                    <a:gd name="T47" fmla="*/ 59 h 62"/>
                    <a:gd name="T48" fmla="*/ 14 w 25"/>
                    <a:gd name="T49" fmla="*/ 58 h 62"/>
                    <a:gd name="T50" fmla="*/ 11 w 25"/>
                    <a:gd name="T51" fmla="*/ 56 h 62"/>
                    <a:gd name="T52" fmla="*/ 8 w 25"/>
                    <a:gd name="T53" fmla="*/ 53 h 62"/>
                    <a:gd name="T54" fmla="*/ 6 w 25"/>
                    <a:gd name="T55" fmla="*/ 50 h 62"/>
                    <a:gd name="T56" fmla="*/ 3 w 25"/>
                    <a:gd name="T57" fmla="*/ 47 h 62"/>
                    <a:gd name="T58" fmla="*/ 2 w 25"/>
                    <a:gd name="T59" fmla="*/ 44 h 62"/>
                    <a:gd name="T60" fmla="*/ 0 w 25"/>
                    <a:gd name="T61" fmla="*/ 40 h 62"/>
                    <a:gd name="T62" fmla="*/ 0 w 25"/>
                    <a:gd name="T63" fmla="*/ 37 h 62"/>
                    <a:gd name="T64" fmla="*/ 0 w 25"/>
                    <a:gd name="T65" fmla="*/ 33 h 62"/>
                    <a:gd name="T66" fmla="*/ 0 w 25"/>
                    <a:gd name="T67" fmla="*/ 28 h 62"/>
                    <a:gd name="T68" fmla="*/ 2 w 25"/>
                    <a:gd name="T69" fmla="*/ 25 h 62"/>
                    <a:gd name="T70" fmla="*/ 3 w 25"/>
                    <a:gd name="T71" fmla="*/ 21 h 62"/>
                    <a:gd name="T72" fmla="*/ 5 w 25"/>
                    <a:gd name="T73" fmla="*/ 18 h 62"/>
                    <a:gd name="T74" fmla="*/ 8 w 25"/>
                    <a:gd name="T75" fmla="*/ 14 h 62"/>
                    <a:gd name="T76" fmla="*/ 10 w 25"/>
                    <a:gd name="T77" fmla="*/ 11 h 62"/>
                    <a:gd name="T78" fmla="*/ 13 w 25"/>
                    <a:gd name="T79" fmla="*/ 9 h 62"/>
                    <a:gd name="T80" fmla="*/ 18 w 25"/>
                    <a:gd name="T81" fmla="*/ 6 h 62"/>
                    <a:gd name="T82" fmla="*/ 21 w 25"/>
                    <a:gd name="T83" fmla="*/ 4 h 62"/>
                    <a:gd name="T84" fmla="*/ 26 w 25"/>
                    <a:gd name="T85" fmla="*/ 3 h 62"/>
                    <a:gd name="T86" fmla="*/ 29 w 25"/>
                    <a:gd name="T87" fmla="*/ 2 h 62"/>
                    <a:gd name="T88" fmla="*/ 34 w 25"/>
                    <a:gd name="T89" fmla="*/ 0 h 62"/>
                    <a:gd name="T90" fmla="*/ 38 w 25"/>
                    <a:gd name="T91" fmla="*/ 0 h 62"/>
                    <a:gd name="T92" fmla="*/ 37 w 25"/>
                    <a:gd name="T93" fmla="*/ 16 h 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5" h="62">
                      <a:moveTo>
                        <a:pt x="23" y="16"/>
                      </a:move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2"/>
                      </a:lnTo>
                      <a:lnTo>
                        <a:pt x="13" y="24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2" y="34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6" y="42"/>
                      </a:lnTo>
                      <a:lnTo>
                        <a:pt x="17" y="43"/>
                      </a:lnTo>
                      <a:lnTo>
                        <a:pt x="19" y="44"/>
                      </a:lnTo>
                      <a:lnTo>
                        <a:pt x="21" y="45"/>
                      </a:lnTo>
                      <a:lnTo>
                        <a:pt x="22" y="45"/>
                      </a:lnTo>
                      <a:lnTo>
                        <a:pt x="21" y="61"/>
                      </a:lnTo>
                      <a:lnTo>
                        <a:pt x="19" y="61"/>
                      </a:lnTo>
                      <a:lnTo>
                        <a:pt x="17" y="61"/>
                      </a:lnTo>
                      <a:lnTo>
                        <a:pt x="14" y="60"/>
                      </a:lnTo>
                      <a:lnTo>
                        <a:pt x="12" y="58"/>
                      </a:lnTo>
                      <a:lnTo>
                        <a:pt x="9" y="57"/>
                      </a:lnTo>
                      <a:lnTo>
                        <a:pt x="7" y="55"/>
                      </a:lnTo>
                      <a:lnTo>
                        <a:pt x="5" y="52"/>
                      </a:lnTo>
                      <a:lnTo>
                        <a:pt x="4" y="49"/>
                      </a:lnTo>
                      <a:lnTo>
                        <a:pt x="2" y="46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2" y="21"/>
                      </a:lnTo>
                      <a:lnTo>
                        <a:pt x="3" y="18"/>
                      </a:lnTo>
                      <a:lnTo>
                        <a:pt x="5" y="14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3"/>
                      </a:lnTo>
                      <a:lnTo>
                        <a:pt x="18" y="2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3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5" name="Freeform 82"/>
                <p:cNvSpPr>
                  <a:spLocks/>
                </p:cNvSpPr>
                <p:nvPr/>
              </p:nvSpPr>
              <p:spPr bwMode="auto">
                <a:xfrm flipH="1">
                  <a:off x="3506" y="3352"/>
                  <a:ext cx="36" cy="60"/>
                </a:xfrm>
                <a:custGeom>
                  <a:avLst/>
                  <a:gdLst>
                    <a:gd name="T0" fmla="*/ 3 w 23"/>
                    <a:gd name="T1" fmla="*/ 15 h 59"/>
                    <a:gd name="T2" fmla="*/ 5 w 23"/>
                    <a:gd name="T3" fmla="*/ 16 h 59"/>
                    <a:gd name="T4" fmla="*/ 8 w 23"/>
                    <a:gd name="T5" fmla="*/ 16 h 59"/>
                    <a:gd name="T6" fmla="*/ 11 w 23"/>
                    <a:gd name="T7" fmla="*/ 17 h 59"/>
                    <a:gd name="T8" fmla="*/ 13 w 23"/>
                    <a:gd name="T9" fmla="*/ 19 h 59"/>
                    <a:gd name="T10" fmla="*/ 14 w 23"/>
                    <a:gd name="T11" fmla="*/ 20 h 59"/>
                    <a:gd name="T12" fmla="*/ 16 w 23"/>
                    <a:gd name="T13" fmla="*/ 22 h 59"/>
                    <a:gd name="T14" fmla="*/ 17 w 23"/>
                    <a:gd name="T15" fmla="*/ 24 h 59"/>
                    <a:gd name="T16" fmla="*/ 17 w 23"/>
                    <a:gd name="T17" fmla="*/ 27 h 59"/>
                    <a:gd name="T18" fmla="*/ 17 w 23"/>
                    <a:gd name="T19" fmla="*/ 29 h 59"/>
                    <a:gd name="T20" fmla="*/ 17 w 23"/>
                    <a:gd name="T21" fmla="*/ 33 h 59"/>
                    <a:gd name="T22" fmla="*/ 16 w 23"/>
                    <a:gd name="T23" fmla="*/ 35 h 59"/>
                    <a:gd name="T24" fmla="*/ 14 w 23"/>
                    <a:gd name="T25" fmla="*/ 37 h 59"/>
                    <a:gd name="T26" fmla="*/ 13 w 23"/>
                    <a:gd name="T27" fmla="*/ 39 h 59"/>
                    <a:gd name="T28" fmla="*/ 11 w 23"/>
                    <a:gd name="T29" fmla="*/ 41 h 59"/>
                    <a:gd name="T30" fmla="*/ 9 w 23"/>
                    <a:gd name="T31" fmla="*/ 42 h 59"/>
                    <a:gd name="T32" fmla="*/ 6 w 23"/>
                    <a:gd name="T33" fmla="*/ 43 h 59"/>
                    <a:gd name="T34" fmla="*/ 3 w 23"/>
                    <a:gd name="T35" fmla="*/ 44 h 59"/>
                    <a:gd name="T36" fmla="*/ 2 w 23"/>
                    <a:gd name="T37" fmla="*/ 44 h 59"/>
                    <a:gd name="T38" fmla="*/ 0 w 23"/>
                    <a:gd name="T39" fmla="*/ 59 h 59"/>
                    <a:gd name="T40" fmla="*/ 3 w 23"/>
                    <a:gd name="T41" fmla="*/ 59 h 59"/>
                    <a:gd name="T42" fmla="*/ 6 w 23"/>
                    <a:gd name="T43" fmla="*/ 58 h 59"/>
                    <a:gd name="T44" fmla="*/ 11 w 23"/>
                    <a:gd name="T45" fmla="*/ 57 h 59"/>
                    <a:gd name="T46" fmla="*/ 14 w 23"/>
                    <a:gd name="T47" fmla="*/ 56 h 59"/>
                    <a:gd name="T48" fmla="*/ 17 w 23"/>
                    <a:gd name="T49" fmla="*/ 54 h 59"/>
                    <a:gd name="T50" fmla="*/ 20 w 23"/>
                    <a:gd name="T51" fmla="*/ 52 h 59"/>
                    <a:gd name="T52" fmla="*/ 23 w 23"/>
                    <a:gd name="T53" fmla="*/ 50 h 59"/>
                    <a:gd name="T54" fmla="*/ 27 w 23"/>
                    <a:gd name="T55" fmla="*/ 47 h 59"/>
                    <a:gd name="T56" fmla="*/ 28 w 23"/>
                    <a:gd name="T57" fmla="*/ 44 h 59"/>
                    <a:gd name="T58" fmla="*/ 31 w 23"/>
                    <a:gd name="T59" fmla="*/ 41 h 59"/>
                    <a:gd name="T60" fmla="*/ 33 w 23"/>
                    <a:gd name="T61" fmla="*/ 37 h 59"/>
                    <a:gd name="T62" fmla="*/ 34 w 23"/>
                    <a:gd name="T63" fmla="*/ 33 h 59"/>
                    <a:gd name="T64" fmla="*/ 34 w 23"/>
                    <a:gd name="T65" fmla="*/ 29 h 59"/>
                    <a:gd name="T66" fmla="*/ 34 w 23"/>
                    <a:gd name="T67" fmla="*/ 25 h 59"/>
                    <a:gd name="T68" fmla="*/ 34 w 23"/>
                    <a:gd name="T69" fmla="*/ 22 h 59"/>
                    <a:gd name="T70" fmla="*/ 33 w 23"/>
                    <a:gd name="T71" fmla="*/ 18 h 59"/>
                    <a:gd name="T72" fmla="*/ 33 w 23"/>
                    <a:gd name="T73" fmla="*/ 15 h 59"/>
                    <a:gd name="T74" fmla="*/ 30 w 23"/>
                    <a:gd name="T75" fmla="*/ 12 h 59"/>
                    <a:gd name="T76" fmla="*/ 28 w 23"/>
                    <a:gd name="T77" fmla="*/ 10 h 59"/>
                    <a:gd name="T78" fmla="*/ 25 w 23"/>
                    <a:gd name="T79" fmla="*/ 7 h 59"/>
                    <a:gd name="T80" fmla="*/ 22 w 23"/>
                    <a:gd name="T81" fmla="*/ 5 h 59"/>
                    <a:gd name="T82" fmla="*/ 19 w 23"/>
                    <a:gd name="T83" fmla="*/ 3 h 59"/>
                    <a:gd name="T84" fmla="*/ 16 w 23"/>
                    <a:gd name="T85" fmla="*/ 2 h 59"/>
                    <a:gd name="T86" fmla="*/ 11 w 23"/>
                    <a:gd name="T87" fmla="*/ 1 h 59"/>
                    <a:gd name="T88" fmla="*/ 8 w 23"/>
                    <a:gd name="T89" fmla="*/ 0 h 59"/>
                    <a:gd name="T90" fmla="*/ 5 w 23"/>
                    <a:gd name="T91" fmla="*/ 0 h 59"/>
                    <a:gd name="T92" fmla="*/ 3 w 23"/>
                    <a:gd name="T93" fmla="*/ 15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3" h="59">
                      <a:moveTo>
                        <a:pt x="2" y="15"/>
                      </a:move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2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1" y="32"/>
                      </a:lnTo>
                      <a:lnTo>
                        <a:pt x="10" y="34"/>
                      </a:lnTo>
                      <a:lnTo>
                        <a:pt x="9" y="36"/>
                      </a:lnTo>
                      <a:lnTo>
                        <a:pt x="8" y="38"/>
                      </a:lnTo>
                      <a:lnTo>
                        <a:pt x="7" y="40"/>
                      </a:lnTo>
                      <a:lnTo>
                        <a:pt x="6" y="41"/>
                      </a:lnTo>
                      <a:lnTo>
                        <a:pt x="4" y="42"/>
                      </a:lnTo>
                      <a:lnTo>
                        <a:pt x="2" y="43"/>
                      </a:lnTo>
                      <a:lnTo>
                        <a:pt x="1" y="43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4" y="57"/>
                      </a:lnTo>
                      <a:lnTo>
                        <a:pt x="7" y="56"/>
                      </a:lnTo>
                      <a:lnTo>
                        <a:pt x="9" y="55"/>
                      </a:lnTo>
                      <a:lnTo>
                        <a:pt x="11" y="53"/>
                      </a:lnTo>
                      <a:lnTo>
                        <a:pt x="13" y="51"/>
                      </a:lnTo>
                      <a:lnTo>
                        <a:pt x="15" y="49"/>
                      </a:lnTo>
                      <a:lnTo>
                        <a:pt x="17" y="46"/>
                      </a:lnTo>
                      <a:lnTo>
                        <a:pt x="18" y="43"/>
                      </a:lnTo>
                      <a:lnTo>
                        <a:pt x="20" y="40"/>
                      </a:lnTo>
                      <a:lnTo>
                        <a:pt x="21" y="36"/>
                      </a:lnTo>
                      <a:lnTo>
                        <a:pt x="22" y="32"/>
                      </a:lnTo>
                      <a:lnTo>
                        <a:pt x="22" y="29"/>
                      </a:lnTo>
                      <a:lnTo>
                        <a:pt x="22" y="25"/>
                      </a:lnTo>
                      <a:lnTo>
                        <a:pt x="22" y="22"/>
                      </a:lnTo>
                      <a:lnTo>
                        <a:pt x="21" y="18"/>
                      </a:lnTo>
                      <a:lnTo>
                        <a:pt x="21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6" name="Freeform 83"/>
                <p:cNvSpPr>
                  <a:spLocks/>
                </p:cNvSpPr>
                <p:nvPr/>
              </p:nvSpPr>
              <p:spPr bwMode="auto">
                <a:xfrm flipH="1">
                  <a:off x="3351" y="3322"/>
                  <a:ext cx="49" cy="90"/>
                </a:xfrm>
                <a:custGeom>
                  <a:avLst/>
                  <a:gdLst>
                    <a:gd name="T0" fmla="*/ 46 w 31"/>
                    <a:gd name="T1" fmla="*/ 19 h 88"/>
                    <a:gd name="T2" fmla="*/ 43 w 31"/>
                    <a:gd name="T3" fmla="*/ 19 h 88"/>
                    <a:gd name="T4" fmla="*/ 40 w 31"/>
                    <a:gd name="T5" fmla="*/ 20 h 88"/>
                    <a:gd name="T6" fmla="*/ 35 w 31"/>
                    <a:gd name="T7" fmla="*/ 21 h 88"/>
                    <a:gd name="T8" fmla="*/ 32 w 31"/>
                    <a:gd name="T9" fmla="*/ 24 h 88"/>
                    <a:gd name="T10" fmla="*/ 30 w 31"/>
                    <a:gd name="T11" fmla="*/ 26 h 88"/>
                    <a:gd name="T12" fmla="*/ 27 w 31"/>
                    <a:gd name="T13" fmla="*/ 28 h 88"/>
                    <a:gd name="T14" fmla="*/ 25 w 31"/>
                    <a:gd name="T15" fmla="*/ 31 h 88"/>
                    <a:gd name="T16" fmla="*/ 22 w 31"/>
                    <a:gd name="T17" fmla="*/ 34 h 88"/>
                    <a:gd name="T18" fmla="*/ 21 w 31"/>
                    <a:gd name="T19" fmla="*/ 37 h 88"/>
                    <a:gd name="T20" fmla="*/ 21 w 31"/>
                    <a:gd name="T21" fmla="*/ 41 h 88"/>
                    <a:gd name="T22" fmla="*/ 19 w 31"/>
                    <a:gd name="T23" fmla="*/ 44 h 88"/>
                    <a:gd name="T24" fmla="*/ 19 w 31"/>
                    <a:gd name="T25" fmla="*/ 48 h 88"/>
                    <a:gd name="T26" fmla="*/ 21 w 31"/>
                    <a:gd name="T27" fmla="*/ 51 h 88"/>
                    <a:gd name="T28" fmla="*/ 19 w 31"/>
                    <a:gd name="T29" fmla="*/ 54 h 88"/>
                    <a:gd name="T30" fmla="*/ 22 w 31"/>
                    <a:gd name="T31" fmla="*/ 57 h 88"/>
                    <a:gd name="T32" fmla="*/ 24 w 31"/>
                    <a:gd name="T33" fmla="*/ 60 h 88"/>
                    <a:gd name="T34" fmla="*/ 25 w 31"/>
                    <a:gd name="T35" fmla="*/ 62 h 88"/>
                    <a:gd name="T36" fmla="*/ 28 w 31"/>
                    <a:gd name="T37" fmla="*/ 65 h 88"/>
                    <a:gd name="T38" fmla="*/ 30 w 31"/>
                    <a:gd name="T39" fmla="*/ 68 h 88"/>
                    <a:gd name="T40" fmla="*/ 35 w 31"/>
                    <a:gd name="T41" fmla="*/ 69 h 88"/>
                    <a:gd name="T42" fmla="*/ 36 w 31"/>
                    <a:gd name="T43" fmla="*/ 70 h 88"/>
                    <a:gd name="T44" fmla="*/ 41 w 31"/>
                    <a:gd name="T45" fmla="*/ 70 h 88"/>
                    <a:gd name="T46" fmla="*/ 43 w 31"/>
                    <a:gd name="T47" fmla="*/ 70 h 88"/>
                    <a:gd name="T48" fmla="*/ 41 w 31"/>
                    <a:gd name="T49" fmla="*/ 89 h 88"/>
                    <a:gd name="T50" fmla="*/ 41 w 31"/>
                    <a:gd name="T51" fmla="*/ 89 h 88"/>
                    <a:gd name="T52" fmla="*/ 36 w 31"/>
                    <a:gd name="T53" fmla="*/ 89 h 88"/>
                    <a:gd name="T54" fmla="*/ 32 w 31"/>
                    <a:gd name="T55" fmla="*/ 88 h 88"/>
                    <a:gd name="T56" fmla="*/ 28 w 31"/>
                    <a:gd name="T57" fmla="*/ 87 h 88"/>
                    <a:gd name="T58" fmla="*/ 24 w 31"/>
                    <a:gd name="T59" fmla="*/ 86 h 88"/>
                    <a:gd name="T60" fmla="*/ 19 w 31"/>
                    <a:gd name="T61" fmla="*/ 83 h 88"/>
                    <a:gd name="T62" fmla="*/ 16 w 31"/>
                    <a:gd name="T63" fmla="*/ 81 h 88"/>
                    <a:gd name="T64" fmla="*/ 13 w 31"/>
                    <a:gd name="T65" fmla="*/ 79 h 88"/>
                    <a:gd name="T66" fmla="*/ 9 w 31"/>
                    <a:gd name="T67" fmla="*/ 75 h 88"/>
                    <a:gd name="T68" fmla="*/ 6 w 31"/>
                    <a:gd name="T69" fmla="*/ 72 h 88"/>
                    <a:gd name="T70" fmla="*/ 5 w 31"/>
                    <a:gd name="T71" fmla="*/ 68 h 88"/>
                    <a:gd name="T72" fmla="*/ 3 w 31"/>
                    <a:gd name="T73" fmla="*/ 63 h 88"/>
                    <a:gd name="T74" fmla="*/ 2 w 31"/>
                    <a:gd name="T75" fmla="*/ 59 h 88"/>
                    <a:gd name="T76" fmla="*/ 0 w 31"/>
                    <a:gd name="T77" fmla="*/ 55 h 88"/>
                    <a:gd name="T78" fmla="*/ 0 w 31"/>
                    <a:gd name="T79" fmla="*/ 49 h 88"/>
                    <a:gd name="T80" fmla="*/ 0 w 31"/>
                    <a:gd name="T81" fmla="*/ 45 h 88"/>
                    <a:gd name="T82" fmla="*/ 2 w 31"/>
                    <a:gd name="T83" fmla="*/ 41 h 88"/>
                    <a:gd name="T84" fmla="*/ 2 w 31"/>
                    <a:gd name="T85" fmla="*/ 36 h 88"/>
                    <a:gd name="T86" fmla="*/ 3 w 31"/>
                    <a:gd name="T87" fmla="*/ 32 h 88"/>
                    <a:gd name="T88" fmla="*/ 5 w 31"/>
                    <a:gd name="T89" fmla="*/ 27 h 88"/>
                    <a:gd name="T90" fmla="*/ 8 w 31"/>
                    <a:gd name="T91" fmla="*/ 23 h 88"/>
                    <a:gd name="T92" fmla="*/ 11 w 31"/>
                    <a:gd name="T93" fmla="*/ 19 h 88"/>
                    <a:gd name="T94" fmla="*/ 14 w 31"/>
                    <a:gd name="T95" fmla="*/ 15 h 88"/>
                    <a:gd name="T96" fmla="*/ 17 w 31"/>
                    <a:gd name="T97" fmla="*/ 12 h 88"/>
                    <a:gd name="T98" fmla="*/ 21 w 31"/>
                    <a:gd name="T99" fmla="*/ 9 h 88"/>
                    <a:gd name="T100" fmla="*/ 25 w 31"/>
                    <a:gd name="T101" fmla="*/ 6 h 88"/>
                    <a:gd name="T102" fmla="*/ 30 w 31"/>
                    <a:gd name="T103" fmla="*/ 4 h 88"/>
                    <a:gd name="T104" fmla="*/ 33 w 31"/>
                    <a:gd name="T105" fmla="*/ 3 h 88"/>
                    <a:gd name="T106" fmla="*/ 38 w 31"/>
                    <a:gd name="T107" fmla="*/ 1 h 88"/>
                    <a:gd name="T108" fmla="*/ 43 w 31"/>
                    <a:gd name="T109" fmla="*/ 0 h 88"/>
                    <a:gd name="T110" fmla="*/ 47 w 31"/>
                    <a:gd name="T111" fmla="*/ 0 h 88"/>
                    <a:gd name="T112" fmla="*/ 46 w 31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1" h="88">
                      <a:moveTo>
                        <a:pt x="29" y="19"/>
                      </a:moveTo>
                      <a:lnTo>
                        <a:pt x="27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0" y="23"/>
                      </a:lnTo>
                      <a:lnTo>
                        <a:pt x="19" y="25"/>
                      </a:lnTo>
                      <a:lnTo>
                        <a:pt x="17" y="27"/>
                      </a:lnTo>
                      <a:lnTo>
                        <a:pt x="16" y="30"/>
                      </a:lnTo>
                      <a:lnTo>
                        <a:pt x="14" y="33"/>
                      </a:lnTo>
                      <a:lnTo>
                        <a:pt x="13" y="36"/>
                      </a:lnTo>
                      <a:lnTo>
                        <a:pt x="13" y="40"/>
                      </a:lnTo>
                      <a:lnTo>
                        <a:pt x="12" y="43"/>
                      </a:lnTo>
                      <a:lnTo>
                        <a:pt x="12" y="47"/>
                      </a:lnTo>
                      <a:lnTo>
                        <a:pt x="13" y="50"/>
                      </a:lnTo>
                      <a:lnTo>
                        <a:pt x="12" y="53"/>
                      </a:lnTo>
                      <a:lnTo>
                        <a:pt x="14" y="56"/>
                      </a:lnTo>
                      <a:lnTo>
                        <a:pt x="15" y="59"/>
                      </a:lnTo>
                      <a:lnTo>
                        <a:pt x="16" y="61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22" y="67"/>
                      </a:lnTo>
                      <a:lnTo>
                        <a:pt x="23" y="68"/>
                      </a:lnTo>
                      <a:lnTo>
                        <a:pt x="26" y="68"/>
                      </a:lnTo>
                      <a:lnTo>
                        <a:pt x="27" y="68"/>
                      </a:lnTo>
                      <a:lnTo>
                        <a:pt x="26" y="87"/>
                      </a:lnTo>
                      <a:lnTo>
                        <a:pt x="23" y="87"/>
                      </a:lnTo>
                      <a:lnTo>
                        <a:pt x="20" y="86"/>
                      </a:lnTo>
                      <a:lnTo>
                        <a:pt x="18" y="85"/>
                      </a:lnTo>
                      <a:lnTo>
                        <a:pt x="15" y="84"/>
                      </a:lnTo>
                      <a:lnTo>
                        <a:pt x="12" y="81"/>
                      </a:lnTo>
                      <a:lnTo>
                        <a:pt x="10" y="79"/>
                      </a:lnTo>
                      <a:lnTo>
                        <a:pt x="8" y="77"/>
                      </a:lnTo>
                      <a:lnTo>
                        <a:pt x="6" y="73"/>
                      </a:lnTo>
                      <a:lnTo>
                        <a:pt x="4" y="70"/>
                      </a:lnTo>
                      <a:lnTo>
                        <a:pt x="3" y="66"/>
                      </a:lnTo>
                      <a:lnTo>
                        <a:pt x="2" y="62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1" y="40"/>
                      </a:lnTo>
                      <a:lnTo>
                        <a:pt x="1" y="35"/>
                      </a:lnTo>
                      <a:lnTo>
                        <a:pt x="2" y="31"/>
                      </a:lnTo>
                      <a:lnTo>
                        <a:pt x="3" y="26"/>
                      </a:lnTo>
                      <a:lnTo>
                        <a:pt x="5" y="22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3" y="9"/>
                      </a:lnTo>
                      <a:lnTo>
                        <a:pt x="16" y="6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4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29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7" name="Freeform 84"/>
                <p:cNvSpPr>
                  <a:spLocks/>
                </p:cNvSpPr>
                <p:nvPr/>
              </p:nvSpPr>
              <p:spPr bwMode="auto">
                <a:xfrm flipH="1">
                  <a:off x="3308" y="3322"/>
                  <a:ext cx="54" cy="90"/>
                </a:xfrm>
                <a:custGeom>
                  <a:avLst/>
                  <a:gdLst>
                    <a:gd name="T0" fmla="*/ 5 w 34"/>
                    <a:gd name="T1" fmla="*/ 19 h 88"/>
                    <a:gd name="T2" fmla="*/ 10 w 34"/>
                    <a:gd name="T3" fmla="*/ 19 h 88"/>
                    <a:gd name="T4" fmla="*/ 13 w 34"/>
                    <a:gd name="T5" fmla="*/ 20 h 88"/>
                    <a:gd name="T6" fmla="*/ 16 w 34"/>
                    <a:gd name="T7" fmla="*/ 21 h 88"/>
                    <a:gd name="T8" fmla="*/ 19 w 34"/>
                    <a:gd name="T9" fmla="*/ 23 h 88"/>
                    <a:gd name="T10" fmla="*/ 22 w 34"/>
                    <a:gd name="T11" fmla="*/ 25 h 88"/>
                    <a:gd name="T12" fmla="*/ 25 w 34"/>
                    <a:gd name="T13" fmla="*/ 27 h 88"/>
                    <a:gd name="T14" fmla="*/ 27 w 34"/>
                    <a:gd name="T15" fmla="*/ 30 h 88"/>
                    <a:gd name="T16" fmla="*/ 29 w 34"/>
                    <a:gd name="T17" fmla="*/ 33 h 88"/>
                    <a:gd name="T18" fmla="*/ 30 w 34"/>
                    <a:gd name="T19" fmla="*/ 36 h 88"/>
                    <a:gd name="T20" fmla="*/ 30 w 34"/>
                    <a:gd name="T21" fmla="*/ 39 h 88"/>
                    <a:gd name="T22" fmla="*/ 32 w 34"/>
                    <a:gd name="T23" fmla="*/ 42 h 88"/>
                    <a:gd name="T24" fmla="*/ 30 w 34"/>
                    <a:gd name="T25" fmla="*/ 46 h 88"/>
                    <a:gd name="T26" fmla="*/ 30 w 34"/>
                    <a:gd name="T27" fmla="*/ 49 h 88"/>
                    <a:gd name="T28" fmla="*/ 29 w 34"/>
                    <a:gd name="T29" fmla="*/ 53 h 88"/>
                    <a:gd name="T30" fmla="*/ 27 w 34"/>
                    <a:gd name="T31" fmla="*/ 56 h 88"/>
                    <a:gd name="T32" fmla="*/ 24 w 34"/>
                    <a:gd name="T33" fmla="*/ 59 h 88"/>
                    <a:gd name="T34" fmla="*/ 21 w 34"/>
                    <a:gd name="T35" fmla="*/ 61 h 88"/>
                    <a:gd name="T36" fmla="*/ 19 w 34"/>
                    <a:gd name="T37" fmla="*/ 64 h 88"/>
                    <a:gd name="T38" fmla="*/ 16 w 34"/>
                    <a:gd name="T39" fmla="*/ 66 h 88"/>
                    <a:gd name="T40" fmla="*/ 11 w 34"/>
                    <a:gd name="T41" fmla="*/ 68 h 88"/>
                    <a:gd name="T42" fmla="*/ 8 w 34"/>
                    <a:gd name="T43" fmla="*/ 69 h 88"/>
                    <a:gd name="T44" fmla="*/ 5 w 34"/>
                    <a:gd name="T45" fmla="*/ 70 h 88"/>
                    <a:gd name="T46" fmla="*/ 2 w 34"/>
                    <a:gd name="T47" fmla="*/ 70 h 88"/>
                    <a:gd name="T48" fmla="*/ 0 w 34"/>
                    <a:gd name="T49" fmla="*/ 88 h 88"/>
                    <a:gd name="T50" fmla="*/ 2 w 34"/>
                    <a:gd name="T51" fmla="*/ 89 h 88"/>
                    <a:gd name="T52" fmla="*/ 6 w 34"/>
                    <a:gd name="T53" fmla="*/ 88 h 88"/>
                    <a:gd name="T54" fmla="*/ 11 w 34"/>
                    <a:gd name="T55" fmla="*/ 87 h 88"/>
                    <a:gd name="T56" fmla="*/ 16 w 34"/>
                    <a:gd name="T57" fmla="*/ 86 h 88"/>
                    <a:gd name="T58" fmla="*/ 21 w 34"/>
                    <a:gd name="T59" fmla="*/ 84 h 88"/>
                    <a:gd name="T60" fmla="*/ 25 w 34"/>
                    <a:gd name="T61" fmla="*/ 82 h 88"/>
                    <a:gd name="T62" fmla="*/ 30 w 34"/>
                    <a:gd name="T63" fmla="*/ 80 h 88"/>
                    <a:gd name="T64" fmla="*/ 35 w 34"/>
                    <a:gd name="T65" fmla="*/ 77 h 88"/>
                    <a:gd name="T66" fmla="*/ 38 w 34"/>
                    <a:gd name="T67" fmla="*/ 73 h 88"/>
                    <a:gd name="T68" fmla="*/ 43 w 34"/>
                    <a:gd name="T69" fmla="*/ 70 h 88"/>
                    <a:gd name="T70" fmla="*/ 44 w 34"/>
                    <a:gd name="T71" fmla="*/ 65 h 88"/>
                    <a:gd name="T72" fmla="*/ 46 w 34"/>
                    <a:gd name="T73" fmla="*/ 61 h 88"/>
                    <a:gd name="T74" fmla="*/ 49 w 34"/>
                    <a:gd name="T75" fmla="*/ 56 h 88"/>
                    <a:gd name="T76" fmla="*/ 51 w 34"/>
                    <a:gd name="T77" fmla="*/ 52 h 88"/>
                    <a:gd name="T78" fmla="*/ 52 w 34"/>
                    <a:gd name="T79" fmla="*/ 47 h 88"/>
                    <a:gd name="T80" fmla="*/ 52 w 34"/>
                    <a:gd name="T81" fmla="*/ 43 h 88"/>
                    <a:gd name="T82" fmla="*/ 52 w 34"/>
                    <a:gd name="T83" fmla="*/ 38 h 88"/>
                    <a:gd name="T84" fmla="*/ 52 w 34"/>
                    <a:gd name="T85" fmla="*/ 34 h 88"/>
                    <a:gd name="T86" fmla="*/ 51 w 34"/>
                    <a:gd name="T87" fmla="*/ 29 h 88"/>
                    <a:gd name="T88" fmla="*/ 49 w 34"/>
                    <a:gd name="T89" fmla="*/ 26 h 88"/>
                    <a:gd name="T90" fmla="*/ 48 w 34"/>
                    <a:gd name="T91" fmla="*/ 20 h 88"/>
                    <a:gd name="T92" fmla="*/ 44 w 34"/>
                    <a:gd name="T93" fmla="*/ 17 h 88"/>
                    <a:gd name="T94" fmla="*/ 41 w 34"/>
                    <a:gd name="T95" fmla="*/ 13 h 88"/>
                    <a:gd name="T96" fmla="*/ 38 w 34"/>
                    <a:gd name="T97" fmla="*/ 10 h 88"/>
                    <a:gd name="T98" fmla="*/ 33 w 34"/>
                    <a:gd name="T99" fmla="*/ 8 h 88"/>
                    <a:gd name="T100" fmla="*/ 30 w 34"/>
                    <a:gd name="T101" fmla="*/ 5 h 88"/>
                    <a:gd name="T102" fmla="*/ 25 w 34"/>
                    <a:gd name="T103" fmla="*/ 3 h 88"/>
                    <a:gd name="T104" fmla="*/ 21 w 34"/>
                    <a:gd name="T105" fmla="*/ 2 h 88"/>
                    <a:gd name="T106" fmla="*/ 16 w 34"/>
                    <a:gd name="T107" fmla="*/ 1 h 88"/>
                    <a:gd name="T108" fmla="*/ 11 w 34"/>
                    <a:gd name="T109" fmla="*/ 1 h 88"/>
                    <a:gd name="T110" fmla="*/ 6 w 34"/>
                    <a:gd name="T111" fmla="*/ 0 h 88"/>
                    <a:gd name="T112" fmla="*/ 5 w 34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4" h="88">
                      <a:moveTo>
                        <a:pt x="3" y="19"/>
                      </a:move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2"/>
                      </a:lnTo>
                      <a:lnTo>
                        <a:pt x="14" y="24"/>
                      </a:lnTo>
                      <a:lnTo>
                        <a:pt x="16" y="26"/>
                      </a:lnTo>
                      <a:lnTo>
                        <a:pt x="17" y="29"/>
                      </a:lnTo>
                      <a:lnTo>
                        <a:pt x="18" y="32"/>
                      </a:lnTo>
                      <a:lnTo>
                        <a:pt x="19" y="35"/>
                      </a:lnTo>
                      <a:lnTo>
                        <a:pt x="19" y="38"/>
                      </a:lnTo>
                      <a:lnTo>
                        <a:pt x="20" y="41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8" y="52"/>
                      </a:lnTo>
                      <a:lnTo>
                        <a:pt x="17" y="55"/>
                      </a:lnTo>
                      <a:lnTo>
                        <a:pt x="15" y="58"/>
                      </a:lnTo>
                      <a:lnTo>
                        <a:pt x="13" y="60"/>
                      </a:lnTo>
                      <a:lnTo>
                        <a:pt x="12" y="63"/>
                      </a:lnTo>
                      <a:lnTo>
                        <a:pt x="10" y="65"/>
                      </a:lnTo>
                      <a:lnTo>
                        <a:pt x="7" y="66"/>
                      </a:lnTo>
                      <a:lnTo>
                        <a:pt x="5" y="67"/>
                      </a:lnTo>
                      <a:lnTo>
                        <a:pt x="3" y="68"/>
                      </a:lnTo>
                      <a:lnTo>
                        <a:pt x="1" y="68"/>
                      </a:lnTo>
                      <a:lnTo>
                        <a:pt x="0" y="86"/>
                      </a:lnTo>
                      <a:lnTo>
                        <a:pt x="1" y="87"/>
                      </a:lnTo>
                      <a:lnTo>
                        <a:pt x="4" y="86"/>
                      </a:lnTo>
                      <a:lnTo>
                        <a:pt x="7" y="85"/>
                      </a:lnTo>
                      <a:lnTo>
                        <a:pt x="10" y="84"/>
                      </a:lnTo>
                      <a:lnTo>
                        <a:pt x="13" y="82"/>
                      </a:lnTo>
                      <a:lnTo>
                        <a:pt x="16" y="80"/>
                      </a:lnTo>
                      <a:lnTo>
                        <a:pt x="19" y="78"/>
                      </a:lnTo>
                      <a:lnTo>
                        <a:pt x="22" y="75"/>
                      </a:lnTo>
                      <a:lnTo>
                        <a:pt x="24" y="71"/>
                      </a:lnTo>
                      <a:lnTo>
                        <a:pt x="27" y="68"/>
                      </a:lnTo>
                      <a:lnTo>
                        <a:pt x="28" y="64"/>
                      </a:lnTo>
                      <a:lnTo>
                        <a:pt x="29" y="60"/>
                      </a:lnTo>
                      <a:lnTo>
                        <a:pt x="31" y="55"/>
                      </a:lnTo>
                      <a:lnTo>
                        <a:pt x="32" y="51"/>
                      </a:lnTo>
                      <a:lnTo>
                        <a:pt x="33" y="46"/>
                      </a:lnTo>
                      <a:lnTo>
                        <a:pt x="33" y="42"/>
                      </a:lnTo>
                      <a:lnTo>
                        <a:pt x="33" y="37"/>
                      </a:lnTo>
                      <a:lnTo>
                        <a:pt x="33" y="33"/>
                      </a:lnTo>
                      <a:lnTo>
                        <a:pt x="32" y="28"/>
                      </a:lnTo>
                      <a:lnTo>
                        <a:pt x="31" y="25"/>
                      </a:lnTo>
                      <a:lnTo>
                        <a:pt x="30" y="20"/>
                      </a:lnTo>
                      <a:lnTo>
                        <a:pt x="28" y="17"/>
                      </a:lnTo>
                      <a:lnTo>
                        <a:pt x="26" y="13"/>
                      </a:lnTo>
                      <a:lnTo>
                        <a:pt x="24" y="10"/>
                      </a:lnTo>
                      <a:lnTo>
                        <a:pt x="21" y="8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3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28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3546" y="3334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129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0" y="3379"/>
                  <a:ext cx="108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130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3303" y="3376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</p:grpSp>
        </p:grpSp>
        <p:pic>
          <p:nvPicPr>
            <p:cNvPr id="16" name="Picture 88" descr="aeropuer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23" y="4992837"/>
              <a:ext cx="1627188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89"/>
            <p:cNvSpPr>
              <a:spLocks noChangeShapeType="1"/>
            </p:cNvSpPr>
            <p:nvPr/>
          </p:nvSpPr>
          <p:spPr bwMode="auto">
            <a:xfrm>
              <a:off x="3393954" y="5228483"/>
              <a:ext cx="395318" cy="3400"/>
            </a:xfrm>
            <a:prstGeom prst="line">
              <a:avLst/>
            </a:prstGeom>
            <a:noFill/>
            <a:ln w="38100">
              <a:solidFill>
                <a:srgbClr val="68B01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7033207" y="5096804"/>
              <a:ext cx="952499" cy="295275"/>
              <a:chOff x="3294" y="3190"/>
              <a:chExt cx="729" cy="225"/>
            </a:xfrm>
          </p:grpSpPr>
          <p:grpSp>
            <p:nvGrpSpPr>
              <p:cNvPr id="84" name="Group 91"/>
              <p:cNvGrpSpPr>
                <a:grpSpLocks/>
              </p:cNvGrpSpPr>
              <p:nvPr/>
            </p:nvGrpSpPr>
            <p:grpSpPr bwMode="auto">
              <a:xfrm>
                <a:off x="3590" y="3206"/>
                <a:ext cx="433" cy="205"/>
                <a:chOff x="1847" y="1782"/>
                <a:chExt cx="344" cy="163"/>
              </a:xfrm>
            </p:grpSpPr>
            <p:sp>
              <p:nvSpPr>
                <p:cNvPr id="104" name="Oval 92"/>
                <p:cNvSpPr>
                  <a:spLocks noChangeArrowheads="1"/>
                </p:cNvSpPr>
                <p:nvPr/>
              </p:nvSpPr>
              <p:spPr bwMode="auto">
                <a:xfrm>
                  <a:off x="1870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05" name="Oval 93"/>
                <p:cNvSpPr>
                  <a:spLocks noChangeArrowheads="1"/>
                </p:cNvSpPr>
                <p:nvPr/>
              </p:nvSpPr>
              <p:spPr bwMode="auto">
                <a:xfrm>
                  <a:off x="1933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06" name="Oval 94"/>
                <p:cNvSpPr>
                  <a:spLocks noChangeArrowheads="1"/>
                </p:cNvSpPr>
                <p:nvPr/>
              </p:nvSpPr>
              <p:spPr bwMode="auto">
                <a:xfrm>
                  <a:off x="1996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07" name="Oval 95"/>
                <p:cNvSpPr>
                  <a:spLocks noChangeArrowheads="1"/>
                </p:cNvSpPr>
                <p:nvPr/>
              </p:nvSpPr>
              <p:spPr bwMode="auto">
                <a:xfrm>
                  <a:off x="2063" y="1908"/>
                  <a:ext cx="37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08" name="Oval 96"/>
                <p:cNvSpPr>
                  <a:spLocks noChangeArrowheads="1"/>
                </p:cNvSpPr>
                <p:nvPr/>
              </p:nvSpPr>
              <p:spPr bwMode="auto">
                <a:xfrm>
                  <a:off x="2131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09" name="Rectangle 97"/>
                <p:cNvSpPr>
                  <a:spLocks noChangeArrowheads="1"/>
                </p:cNvSpPr>
                <p:nvPr/>
              </p:nvSpPr>
              <p:spPr bwMode="auto">
                <a:xfrm>
                  <a:off x="1847" y="1895"/>
                  <a:ext cx="344" cy="2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110" name="Rectangle 98"/>
                <p:cNvSpPr>
                  <a:spLocks noChangeArrowheads="1"/>
                </p:cNvSpPr>
                <p:nvPr/>
              </p:nvSpPr>
              <p:spPr bwMode="auto">
                <a:xfrm>
                  <a:off x="1875" y="1782"/>
                  <a:ext cx="287" cy="11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</p:grpSp>
          <p:grpSp>
            <p:nvGrpSpPr>
              <p:cNvPr id="85" name="Group 99"/>
              <p:cNvGrpSpPr>
                <a:grpSpLocks/>
              </p:cNvGrpSpPr>
              <p:nvPr/>
            </p:nvGrpSpPr>
            <p:grpSpPr bwMode="auto">
              <a:xfrm>
                <a:off x="3294" y="3190"/>
                <a:ext cx="283" cy="225"/>
                <a:chOff x="3294" y="3190"/>
                <a:chExt cx="283" cy="225"/>
              </a:xfrm>
            </p:grpSpPr>
            <p:sp>
              <p:nvSpPr>
                <p:cNvPr id="86" name="Freeform 100"/>
                <p:cNvSpPr>
                  <a:spLocks/>
                </p:cNvSpPr>
                <p:nvPr/>
              </p:nvSpPr>
              <p:spPr bwMode="auto">
                <a:xfrm flipH="1">
                  <a:off x="3294" y="3279"/>
                  <a:ext cx="283" cy="106"/>
                </a:xfrm>
                <a:custGeom>
                  <a:avLst/>
                  <a:gdLst>
                    <a:gd name="T0" fmla="*/ 3 w 179"/>
                    <a:gd name="T1" fmla="*/ 7 h 104"/>
                    <a:gd name="T2" fmla="*/ 0 w 179"/>
                    <a:gd name="T3" fmla="*/ 57 h 104"/>
                    <a:gd name="T4" fmla="*/ 27 w 179"/>
                    <a:gd name="T5" fmla="*/ 57 h 104"/>
                    <a:gd name="T6" fmla="*/ 25 w 179"/>
                    <a:gd name="T7" fmla="*/ 88 h 104"/>
                    <a:gd name="T8" fmla="*/ 52 w 179"/>
                    <a:gd name="T9" fmla="*/ 87 h 104"/>
                    <a:gd name="T10" fmla="*/ 63 w 179"/>
                    <a:gd name="T11" fmla="*/ 105 h 104"/>
                    <a:gd name="T12" fmla="*/ 179 w 179"/>
                    <a:gd name="T13" fmla="*/ 102 h 104"/>
                    <a:gd name="T14" fmla="*/ 193 w 179"/>
                    <a:gd name="T15" fmla="*/ 66 h 104"/>
                    <a:gd name="T16" fmla="*/ 226 w 179"/>
                    <a:gd name="T17" fmla="*/ 54 h 104"/>
                    <a:gd name="T18" fmla="*/ 253 w 179"/>
                    <a:gd name="T19" fmla="*/ 70 h 104"/>
                    <a:gd name="T20" fmla="*/ 251 w 179"/>
                    <a:gd name="T21" fmla="*/ 100 h 104"/>
                    <a:gd name="T22" fmla="*/ 275 w 179"/>
                    <a:gd name="T23" fmla="*/ 100 h 104"/>
                    <a:gd name="T24" fmla="*/ 281 w 179"/>
                    <a:gd name="T25" fmla="*/ 0 h 104"/>
                    <a:gd name="T26" fmla="*/ 196 w 179"/>
                    <a:gd name="T27" fmla="*/ 2 h 104"/>
                    <a:gd name="T28" fmla="*/ 161 w 179"/>
                    <a:gd name="T29" fmla="*/ 32 h 104"/>
                    <a:gd name="T30" fmla="*/ 153 w 179"/>
                    <a:gd name="T31" fmla="*/ 32 h 104"/>
                    <a:gd name="T32" fmla="*/ 157 w 179"/>
                    <a:gd name="T33" fmla="*/ 3 h 104"/>
                    <a:gd name="T34" fmla="*/ 3 w 179"/>
                    <a:gd name="T35" fmla="*/ 7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9" h="104">
                      <a:moveTo>
                        <a:pt x="2" y="7"/>
                      </a:moveTo>
                      <a:lnTo>
                        <a:pt x="0" y="56"/>
                      </a:lnTo>
                      <a:lnTo>
                        <a:pt x="17" y="56"/>
                      </a:lnTo>
                      <a:lnTo>
                        <a:pt x="16" y="86"/>
                      </a:lnTo>
                      <a:lnTo>
                        <a:pt x="33" y="85"/>
                      </a:lnTo>
                      <a:lnTo>
                        <a:pt x="40" y="103"/>
                      </a:lnTo>
                      <a:lnTo>
                        <a:pt x="113" y="100"/>
                      </a:lnTo>
                      <a:lnTo>
                        <a:pt x="122" y="65"/>
                      </a:lnTo>
                      <a:lnTo>
                        <a:pt x="143" y="53"/>
                      </a:lnTo>
                      <a:lnTo>
                        <a:pt x="160" y="69"/>
                      </a:lnTo>
                      <a:lnTo>
                        <a:pt x="159" y="98"/>
                      </a:lnTo>
                      <a:lnTo>
                        <a:pt x="174" y="98"/>
                      </a:lnTo>
                      <a:lnTo>
                        <a:pt x="178" y="0"/>
                      </a:lnTo>
                      <a:lnTo>
                        <a:pt x="124" y="2"/>
                      </a:lnTo>
                      <a:lnTo>
                        <a:pt x="102" y="31"/>
                      </a:lnTo>
                      <a:lnTo>
                        <a:pt x="97" y="31"/>
                      </a:lnTo>
                      <a:lnTo>
                        <a:pt x="99" y="3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FFEA00"/>
                </a:solidFill>
                <a:ln w="12700" cap="rnd" cmpd="sng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87" name="Freeform 101"/>
                <p:cNvSpPr>
                  <a:spLocks/>
                </p:cNvSpPr>
                <p:nvPr/>
              </p:nvSpPr>
              <p:spPr bwMode="auto">
                <a:xfrm flipH="1">
                  <a:off x="3322" y="3334"/>
                  <a:ext cx="65" cy="61"/>
                </a:xfrm>
                <a:custGeom>
                  <a:avLst/>
                  <a:gdLst>
                    <a:gd name="T0" fmla="*/ 63 w 41"/>
                    <a:gd name="T1" fmla="*/ 29 h 59"/>
                    <a:gd name="T2" fmla="*/ 63 w 41"/>
                    <a:gd name="T3" fmla="*/ 26 h 59"/>
                    <a:gd name="T4" fmla="*/ 62 w 41"/>
                    <a:gd name="T5" fmla="*/ 23 h 59"/>
                    <a:gd name="T6" fmla="*/ 63 w 41"/>
                    <a:gd name="T7" fmla="*/ 20 h 59"/>
                    <a:gd name="T8" fmla="*/ 62 w 41"/>
                    <a:gd name="T9" fmla="*/ 18 h 59"/>
                    <a:gd name="T10" fmla="*/ 60 w 41"/>
                    <a:gd name="T11" fmla="*/ 14 h 59"/>
                    <a:gd name="T12" fmla="*/ 59 w 41"/>
                    <a:gd name="T13" fmla="*/ 11 h 59"/>
                    <a:gd name="T14" fmla="*/ 55 w 41"/>
                    <a:gd name="T15" fmla="*/ 9 h 59"/>
                    <a:gd name="T16" fmla="*/ 54 w 41"/>
                    <a:gd name="T17" fmla="*/ 7 h 59"/>
                    <a:gd name="T18" fmla="*/ 52 w 41"/>
                    <a:gd name="T19" fmla="*/ 5 h 59"/>
                    <a:gd name="T20" fmla="*/ 49 w 41"/>
                    <a:gd name="T21" fmla="*/ 4 h 59"/>
                    <a:gd name="T22" fmla="*/ 46 w 41"/>
                    <a:gd name="T23" fmla="*/ 3 h 59"/>
                    <a:gd name="T24" fmla="*/ 43 w 41"/>
                    <a:gd name="T25" fmla="*/ 2 h 59"/>
                    <a:gd name="T26" fmla="*/ 41 w 41"/>
                    <a:gd name="T27" fmla="*/ 1 h 59"/>
                    <a:gd name="T28" fmla="*/ 38 w 41"/>
                    <a:gd name="T29" fmla="*/ 0 h 59"/>
                    <a:gd name="T30" fmla="*/ 35 w 41"/>
                    <a:gd name="T31" fmla="*/ 0 h 59"/>
                    <a:gd name="T32" fmla="*/ 30 w 41"/>
                    <a:gd name="T33" fmla="*/ 0 h 59"/>
                    <a:gd name="T34" fmla="*/ 29 w 41"/>
                    <a:gd name="T35" fmla="*/ 1 h 59"/>
                    <a:gd name="T36" fmla="*/ 25 w 41"/>
                    <a:gd name="T37" fmla="*/ 2 h 59"/>
                    <a:gd name="T38" fmla="*/ 21 w 41"/>
                    <a:gd name="T39" fmla="*/ 3 h 59"/>
                    <a:gd name="T40" fmla="*/ 19 w 41"/>
                    <a:gd name="T41" fmla="*/ 4 h 59"/>
                    <a:gd name="T42" fmla="*/ 16 w 41"/>
                    <a:gd name="T43" fmla="*/ 5 h 59"/>
                    <a:gd name="T44" fmla="*/ 13 w 41"/>
                    <a:gd name="T45" fmla="*/ 7 h 59"/>
                    <a:gd name="T46" fmla="*/ 11 w 41"/>
                    <a:gd name="T47" fmla="*/ 10 h 59"/>
                    <a:gd name="T48" fmla="*/ 8 w 41"/>
                    <a:gd name="T49" fmla="*/ 12 h 59"/>
                    <a:gd name="T50" fmla="*/ 6 w 41"/>
                    <a:gd name="T51" fmla="*/ 14 h 59"/>
                    <a:gd name="T52" fmla="*/ 5 w 41"/>
                    <a:gd name="T53" fmla="*/ 18 h 59"/>
                    <a:gd name="T54" fmla="*/ 3 w 41"/>
                    <a:gd name="T55" fmla="*/ 21 h 59"/>
                    <a:gd name="T56" fmla="*/ 2 w 41"/>
                    <a:gd name="T57" fmla="*/ 23 h 59"/>
                    <a:gd name="T58" fmla="*/ 2 w 41"/>
                    <a:gd name="T59" fmla="*/ 26 h 59"/>
                    <a:gd name="T60" fmla="*/ 0 w 41"/>
                    <a:gd name="T61" fmla="*/ 30 h 59"/>
                    <a:gd name="T62" fmla="*/ 0 w 41"/>
                    <a:gd name="T63" fmla="*/ 33 h 59"/>
                    <a:gd name="T64" fmla="*/ 0 w 41"/>
                    <a:gd name="T65" fmla="*/ 36 h 59"/>
                    <a:gd name="T66" fmla="*/ 2 w 41"/>
                    <a:gd name="T67" fmla="*/ 39 h 59"/>
                    <a:gd name="T68" fmla="*/ 2 w 41"/>
                    <a:gd name="T69" fmla="*/ 41 h 59"/>
                    <a:gd name="T70" fmla="*/ 3 w 41"/>
                    <a:gd name="T71" fmla="*/ 44 h 59"/>
                    <a:gd name="T72" fmla="*/ 5 w 41"/>
                    <a:gd name="T73" fmla="*/ 48 h 59"/>
                    <a:gd name="T74" fmla="*/ 6 w 41"/>
                    <a:gd name="T75" fmla="*/ 50 h 59"/>
                    <a:gd name="T76" fmla="*/ 8 w 41"/>
                    <a:gd name="T77" fmla="*/ 52 h 59"/>
                    <a:gd name="T78" fmla="*/ 10 w 41"/>
                    <a:gd name="T79" fmla="*/ 54 h 59"/>
                    <a:gd name="T80" fmla="*/ 13 w 41"/>
                    <a:gd name="T81" fmla="*/ 56 h 59"/>
                    <a:gd name="T82" fmla="*/ 16 w 41"/>
                    <a:gd name="T83" fmla="*/ 57 h 59"/>
                    <a:gd name="T84" fmla="*/ 19 w 41"/>
                    <a:gd name="T85" fmla="*/ 58 h 59"/>
                    <a:gd name="T86" fmla="*/ 22 w 41"/>
                    <a:gd name="T87" fmla="*/ 59 h 59"/>
                    <a:gd name="T88" fmla="*/ 25 w 41"/>
                    <a:gd name="T89" fmla="*/ 60 h 59"/>
                    <a:gd name="T90" fmla="*/ 29 w 41"/>
                    <a:gd name="T91" fmla="*/ 60 h 59"/>
                    <a:gd name="T92" fmla="*/ 30 w 41"/>
                    <a:gd name="T93" fmla="*/ 60 h 59"/>
                    <a:gd name="T94" fmla="*/ 35 w 41"/>
                    <a:gd name="T95" fmla="*/ 60 h 59"/>
                    <a:gd name="T96" fmla="*/ 36 w 41"/>
                    <a:gd name="T97" fmla="*/ 59 h 59"/>
                    <a:gd name="T98" fmla="*/ 41 w 41"/>
                    <a:gd name="T99" fmla="*/ 58 h 59"/>
                    <a:gd name="T100" fmla="*/ 44 w 41"/>
                    <a:gd name="T101" fmla="*/ 57 h 59"/>
                    <a:gd name="T102" fmla="*/ 48 w 41"/>
                    <a:gd name="T103" fmla="*/ 55 h 59"/>
                    <a:gd name="T104" fmla="*/ 49 w 41"/>
                    <a:gd name="T105" fmla="*/ 53 h 59"/>
                    <a:gd name="T106" fmla="*/ 52 w 41"/>
                    <a:gd name="T107" fmla="*/ 52 h 59"/>
                    <a:gd name="T108" fmla="*/ 55 w 41"/>
                    <a:gd name="T109" fmla="*/ 50 h 59"/>
                    <a:gd name="T110" fmla="*/ 57 w 41"/>
                    <a:gd name="T111" fmla="*/ 47 h 59"/>
                    <a:gd name="T112" fmla="*/ 59 w 41"/>
                    <a:gd name="T113" fmla="*/ 43 h 59"/>
                    <a:gd name="T114" fmla="*/ 60 w 41"/>
                    <a:gd name="T115" fmla="*/ 41 h 59"/>
                    <a:gd name="T116" fmla="*/ 62 w 41"/>
                    <a:gd name="T117" fmla="*/ 38 h 59"/>
                    <a:gd name="T118" fmla="*/ 63 w 41"/>
                    <a:gd name="T119" fmla="*/ 35 h 59"/>
                    <a:gd name="T120" fmla="*/ 63 w 41"/>
                    <a:gd name="T121" fmla="*/ 32 h 59"/>
                    <a:gd name="T122" fmla="*/ 63 w 41"/>
                    <a:gd name="T123" fmla="*/ 29 h 5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1" h="59">
                      <a:moveTo>
                        <a:pt x="40" y="28"/>
                      </a:moveTo>
                      <a:lnTo>
                        <a:pt x="40" y="25"/>
                      </a:lnTo>
                      <a:lnTo>
                        <a:pt x="39" y="22"/>
                      </a:lnTo>
                      <a:lnTo>
                        <a:pt x="40" y="19"/>
                      </a:lnTo>
                      <a:lnTo>
                        <a:pt x="39" y="17"/>
                      </a:lnTo>
                      <a:lnTo>
                        <a:pt x="38" y="14"/>
                      </a:lnTo>
                      <a:lnTo>
                        <a:pt x="37" y="11"/>
                      </a:lnTo>
                      <a:lnTo>
                        <a:pt x="35" y="9"/>
                      </a:lnTo>
                      <a:lnTo>
                        <a:pt x="34" y="7"/>
                      </a:lnTo>
                      <a:lnTo>
                        <a:pt x="33" y="5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4" y="14"/>
                      </a:lnTo>
                      <a:lnTo>
                        <a:pt x="3" y="17"/>
                      </a:lnTo>
                      <a:lnTo>
                        <a:pt x="2" y="20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2" y="43"/>
                      </a:lnTo>
                      <a:lnTo>
                        <a:pt x="3" y="46"/>
                      </a:lnTo>
                      <a:lnTo>
                        <a:pt x="4" y="48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8" y="54"/>
                      </a:lnTo>
                      <a:lnTo>
                        <a:pt x="10" y="55"/>
                      </a:lnTo>
                      <a:lnTo>
                        <a:pt x="12" y="56"/>
                      </a:lnTo>
                      <a:lnTo>
                        <a:pt x="14" y="57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22" y="58"/>
                      </a:lnTo>
                      <a:lnTo>
                        <a:pt x="23" y="57"/>
                      </a:lnTo>
                      <a:lnTo>
                        <a:pt x="26" y="56"/>
                      </a:lnTo>
                      <a:lnTo>
                        <a:pt x="28" y="55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3" y="50"/>
                      </a:lnTo>
                      <a:lnTo>
                        <a:pt x="35" y="48"/>
                      </a:lnTo>
                      <a:lnTo>
                        <a:pt x="36" y="45"/>
                      </a:lnTo>
                      <a:lnTo>
                        <a:pt x="37" y="42"/>
                      </a:lnTo>
                      <a:lnTo>
                        <a:pt x="38" y="40"/>
                      </a:lnTo>
                      <a:lnTo>
                        <a:pt x="39" y="37"/>
                      </a:lnTo>
                      <a:lnTo>
                        <a:pt x="40" y="34"/>
                      </a:lnTo>
                      <a:lnTo>
                        <a:pt x="40" y="31"/>
                      </a:lnTo>
                      <a:lnTo>
                        <a:pt x="40" y="2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88" name="Freeform 102"/>
                <p:cNvSpPr>
                  <a:spLocks/>
                </p:cNvSpPr>
                <p:nvPr/>
              </p:nvSpPr>
              <p:spPr bwMode="auto">
                <a:xfrm flipH="1">
                  <a:off x="3523" y="3364"/>
                  <a:ext cx="33" cy="39"/>
                </a:xfrm>
                <a:custGeom>
                  <a:avLst/>
                  <a:gdLst>
                    <a:gd name="T0" fmla="*/ 31 w 21"/>
                    <a:gd name="T1" fmla="*/ 18 h 38"/>
                    <a:gd name="T2" fmla="*/ 31 w 21"/>
                    <a:gd name="T3" fmla="*/ 16 h 38"/>
                    <a:gd name="T4" fmla="*/ 31 w 21"/>
                    <a:gd name="T5" fmla="*/ 13 h 38"/>
                    <a:gd name="T6" fmla="*/ 31 w 21"/>
                    <a:gd name="T7" fmla="*/ 11 h 38"/>
                    <a:gd name="T8" fmla="*/ 30 w 21"/>
                    <a:gd name="T9" fmla="*/ 9 h 38"/>
                    <a:gd name="T10" fmla="*/ 28 w 21"/>
                    <a:gd name="T11" fmla="*/ 7 h 38"/>
                    <a:gd name="T12" fmla="*/ 27 w 21"/>
                    <a:gd name="T13" fmla="*/ 5 h 38"/>
                    <a:gd name="T14" fmla="*/ 25 w 21"/>
                    <a:gd name="T15" fmla="*/ 3 h 38"/>
                    <a:gd name="T16" fmla="*/ 24 w 21"/>
                    <a:gd name="T17" fmla="*/ 2 h 38"/>
                    <a:gd name="T18" fmla="*/ 22 w 21"/>
                    <a:gd name="T19" fmla="*/ 1 h 38"/>
                    <a:gd name="T20" fmla="*/ 20 w 21"/>
                    <a:gd name="T21" fmla="*/ 0 h 38"/>
                    <a:gd name="T22" fmla="*/ 17 w 21"/>
                    <a:gd name="T23" fmla="*/ 0 h 38"/>
                    <a:gd name="T24" fmla="*/ 16 w 21"/>
                    <a:gd name="T25" fmla="*/ 0 h 38"/>
                    <a:gd name="T26" fmla="*/ 13 w 21"/>
                    <a:gd name="T27" fmla="*/ 1 h 38"/>
                    <a:gd name="T28" fmla="*/ 13 w 21"/>
                    <a:gd name="T29" fmla="*/ 1 h 38"/>
                    <a:gd name="T30" fmla="*/ 9 w 21"/>
                    <a:gd name="T31" fmla="*/ 2 h 38"/>
                    <a:gd name="T32" fmla="*/ 8 w 21"/>
                    <a:gd name="T33" fmla="*/ 3 h 38"/>
                    <a:gd name="T34" fmla="*/ 6 w 21"/>
                    <a:gd name="T35" fmla="*/ 5 h 38"/>
                    <a:gd name="T36" fmla="*/ 5 w 21"/>
                    <a:gd name="T37" fmla="*/ 7 h 38"/>
                    <a:gd name="T38" fmla="*/ 3 w 21"/>
                    <a:gd name="T39" fmla="*/ 9 h 38"/>
                    <a:gd name="T40" fmla="*/ 2 w 21"/>
                    <a:gd name="T41" fmla="*/ 11 h 38"/>
                    <a:gd name="T42" fmla="*/ 2 w 21"/>
                    <a:gd name="T43" fmla="*/ 14 h 38"/>
                    <a:gd name="T44" fmla="*/ 0 w 21"/>
                    <a:gd name="T45" fmla="*/ 16 h 38"/>
                    <a:gd name="T46" fmla="*/ 0 w 21"/>
                    <a:gd name="T47" fmla="*/ 20 h 38"/>
                    <a:gd name="T48" fmla="*/ 0 w 21"/>
                    <a:gd name="T49" fmla="*/ 22 h 38"/>
                    <a:gd name="T50" fmla="*/ 0 w 21"/>
                    <a:gd name="T51" fmla="*/ 24 h 38"/>
                    <a:gd name="T52" fmla="*/ 0 w 21"/>
                    <a:gd name="T53" fmla="*/ 28 h 38"/>
                    <a:gd name="T54" fmla="*/ 2 w 21"/>
                    <a:gd name="T55" fmla="*/ 30 h 38"/>
                    <a:gd name="T56" fmla="*/ 3 w 21"/>
                    <a:gd name="T57" fmla="*/ 31 h 38"/>
                    <a:gd name="T58" fmla="*/ 5 w 21"/>
                    <a:gd name="T59" fmla="*/ 33 h 38"/>
                    <a:gd name="T60" fmla="*/ 5 w 21"/>
                    <a:gd name="T61" fmla="*/ 35 h 38"/>
                    <a:gd name="T62" fmla="*/ 8 w 21"/>
                    <a:gd name="T63" fmla="*/ 36 h 38"/>
                    <a:gd name="T64" fmla="*/ 9 w 21"/>
                    <a:gd name="T65" fmla="*/ 37 h 38"/>
                    <a:gd name="T66" fmla="*/ 11 w 21"/>
                    <a:gd name="T67" fmla="*/ 38 h 38"/>
                    <a:gd name="T68" fmla="*/ 13 w 21"/>
                    <a:gd name="T69" fmla="*/ 38 h 38"/>
                    <a:gd name="T70" fmla="*/ 16 w 21"/>
                    <a:gd name="T71" fmla="*/ 38 h 38"/>
                    <a:gd name="T72" fmla="*/ 17 w 21"/>
                    <a:gd name="T73" fmla="*/ 38 h 38"/>
                    <a:gd name="T74" fmla="*/ 19 w 21"/>
                    <a:gd name="T75" fmla="*/ 37 h 38"/>
                    <a:gd name="T76" fmla="*/ 22 w 21"/>
                    <a:gd name="T77" fmla="*/ 36 h 38"/>
                    <a:gd name="T78" fmla="*/ 24 w 21"/>
                    <a:gd name="T79" fmla="*/ 35 h 38"/>
                    <a:gd name="T80" fmla="*/ 25 w 21"/>
                    <a:gd name="T81" fmla="*/ 33 h 38"/>
                    <a:gd name="T82" fmla="*/ 27 w 21"/>
                    <a:gd name="T83" fmla="*/ 31 h 38"/>
                    <a:gd name="T84" fmla="*/ 28 w 21"/>
                    <a:gd name="T85" fmla="*/ 30 h 38"/>
                    <a:gd name="T86" fmla="*/ 30 w 21"/>
                    <a:gd name="T87" fmla="*/ 27 h 38"/>
                    <a:gd name="T88" fmla="*/ 30 w 21"/>
                    <a:gd name="T89" fmla="*/ 25 h 38"/>
                    <a:gd name="T90" fmla="*/ 31 w 21"/>
                    <a:gd name="T91" fmla="*/ 22 h 38"/>
                    <a:gd name="T92" fmla="*/ 31 w 21"/>
                    <a:gd name="T93" fmla="*/ 20 h 38"/>
                    <a:gd name="T94" fmla="*/ 31 w 21"/>
                    <a:gd name="T95" fmla="*/ 1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1" h="38">
                      <a:moveTo>
                        <a:pt x="20" y="18"/>
                      </a:move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19" y="9"/>
                      </a:ln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3" y="34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7" y="37"/>
                      </a:lnTo>
                      <a:lnTo>
                        <a:pt x="8" y="37"/>
                      </a:lnTo>
                      <a:lnTo>
                        <a:pt x="10" y="37"/>
                      </a:lnTo>
                      <a:lnTo>
                        <a:pt x="11" y="37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89" name="Freeform 103"/>
                <p:cNvSpPr>
                  <a:spLocks/>
                </p:cNvSpPr>
                <p:nvPr/>
              </p:nvSpPr>
              <p:spPr bwMode="auto">
                <a:xfrm flipH="1">
                  <a:off x="3416" y="3282"/>
                  <a:ext cx="161" cy="103"/>
                </a:xfrm>
                <a:custGeom>
                  <a:avLst/>
                  <a:gdLst>
                    <a:gd name="T0" fmla="*/ 0 w 102"/>
                    <a:gd name="T1" fmla="*/ 55 h 101"/>
                    <a:gd name="T2" fmla="*/ 3 w 102"/>
                    <a:gd name="T3" fmla="*/ 4 h 101"/>
                    <a:gd name="T4" fmla="*/ 159 w 102"/>
                    <a:gd name="T5" fmla="*/ 0 h 101"/>
                    <a:gd name="T6" fmla="*/ 153 w 102"/>
                    <a:gd name="T7" fmla="*/ 100 h 101"/>
                    <a:gd name="T8" fmla="*/ 85 w 102"/>
                    <a:gd name="T9" fmla="*/ 102 h 101"/>
                    <a:gd name="T10" fmla="*/ 85 w 102"/>
                    <a:gd name="T11" fmla="*/ 97 h 101"/>
                    <a:gd name="T12" fmla="*/ 84 w 102"/>
                    <a:gd name="T13" fmla="*/ 92 h 101"/>
                    <a:gd name="T14" fmla="*/ 84 w 102"/>
                    <a:gd name="T15" fmla="*/ 87 h 101"/>
                    <a:gd name="T16" fmla="*/ 82 w 102"/>
                    <a:gd name="T17" fmla="*/ 82 h 101"/>
                    <a:gd name="T18" fmla="*/ 81 w 102"/>
                    <a:gd name="T19" fmla="*/ 78 h 101"/>
                    <a:gd name="T20" fmla="*/ 77 w 102"/>
                    <a:gd name="T21" fmla="*/ 73 h 101"/>
                    <a:gd name="T22" fmla="*/ 74 w 102"/>
                    <a:gd name="T23" fmla="*/ 69 h 101"/>
                    <a:gd name="T24" fmla="*/ 71 w 102"/>
                    <a:gd name="T25" fmla="*/ 66 h 101"/>
                    <a:gd name="T26" fmla="*/ 68 w 102"/>
                    <a:gd name="T27" fmla="*/ 63 h 101"/>
                    <a:gd name="T28" fmla="*/ 63 w 102"/>
                    <a:gd name="T29" fmla="*/ 60 h 101"/>
                    <a:gd name="T30" fmla="*/ 58 w 102"/>
                    <a:gd name="T31" fmla="*/ 58 h 101"/>
                    <a:gd name="T32" fmla="*/ 54 w 102"/>
                    <a:gd name="T33" fmla="*/ 56 h 101"/>
                    <a:gd name="T34" fmla="*/ 49 w 102"/>
                    <a:gd name="T35" fmla="*/ 55 h 101"/>
                    <a:gd name="T36" fmla="*/ 44 w 102"/>
                    <a:gd name="T37" fmla="*/ 54 h 101"/>
                    <a:gd name="T38" fmla="*/ 43 w 102"/>
                    <a:gd name="T39" fmla="*/ 54 h 101"/>
                    <a:gd name="T40" fmla="*/ 0 w 102"/>
                    <a:gd name="T41" fmla="*/ 55 h 1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2" h="101">
                      <a:moveTo>
                        <a:pt x="0" y="54"/>
                      </a:moveTo>
                      <a:lnTo>
                        <a:pt x="2" y="4"/>
                      </a:lnTo>
                      <a:lnTo>
                        <a:pt x="101" y="0"/>
                      </a:lnTo>
                      <a:lnTo>
                        <a:pt x="97" y="98"/>
                      </a:lnTo>
                      <a:lnTo>
                        <a:pt x="54" y="100"/>
                      </a:lnTo>
                      <a:lnTo>
                        <a:pt x="54" y="95"/>
                      </a:lnTo>
                      <a:lnTo>
                        <a:pt x="53" y="90"/>
                      </a:lnTo>
                      <a:lnTo>
                        <a:pt x="53" y="85"/>
                      </a:lnTo>
                      <a:lnTo>
                        <a:pt x="52" y="80"/>
                      </a:lnTo>
                      <a:lnTo>
                        <a:pt x="51" y="76"/>
                      </a:lnTo>
                      <a:lnTo>
                        <a:pt x="49" y="72"/>
                      </a:lnTo>
                      <a:lnTo>
                        <a:pt x="47" y="68"/>
                      </a:lnTo>
                      <a:lnTo>
                        <a:pt x="45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7" y="57"/>
                      </a:lnTo>
                      <a:lnTo>
                        <a:pt x="34" y="55"/>
                      </a:lnTo>
                      <a:lnTo>
                        <a:pt x="31" y="54"/>
                      </a:lnTo>
                      <a:lnTo>
                        <a:pt x="28" y="53"/>
                      </a:lnTo>
                      <a:lnTo>
                        <a:pt x="27" y="53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0" name="Freeform 104"/>
                <p:cNvSpPr>
                  <a:spLocks/>
                </p:cNvSpPr>
                <p:nvPr/>
              </p:nvSpPr>
              <p:spPr bwMode="auto">
                <a:xfrm flipH="1">
                  <a:off x="3410" y="3379"/>
                  <a:ext cx="85" cy="17"/>
                </a:xfrm>
                <a:custGeom>
                  <a:avLst/>
                  <a:gdLst>
                    <a:gd name="T0" fmla="*/ 0 w 54"/>
                    <a:gd name="T1" fmla="*/ 2 h 17"/>
                    <a:gd name="T2" fmla="*/ 0 w 54"/>
                    <a:gd name="T3" fmla="*/ 16 h 17"/>
                    <a:gd name="T4" fmla="*/ 83 w 54"/>
                    <a:gd name="T5" fmla="*/ 13 h 17"/>
                    <a:gd name="T6" fmla="*/ 83 w 54"/>
                    <a:gd name="T7" fmla="*/ 0 h 17"/>
                    <a:gd name="T8" fmla="*/ 0 w 54"/>
                    <a:gd name="T9" fmla="*/ 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17">
                      <a:moveTo>
                        <a:pt x="0" y="2"/>
                      </a:moveTo>
                      <a:lnTo>
                        <a:pt x="0" y="16"/>
                      </a:lnTo>
                      <a:lnTo>
                        <a:pt x="53" y="13"/>
                      </a:lnTo>
                      <a:lnTo>
                        <a:pt x="5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1" name="Freeform 105"/>
                <p:cNvSpPr>
                  <a:spLocks/>
                </p:cNvSpPr>
                <p:nvPr/>
              </p:nvSpPr>
              <p:spPr bwMode="auto">
                <a:xfrm flipH="1">
                  <a:off x="3351" y="3259"/>
                  <a:ext cx="74" cy="54"/>
                </a:xfrm>
                <a:custGeom>
                  <a:avLst/>
                  <a:gdLst>
                    <a:gd name="T0" fmla="*/ 0 w 47"/>
                    <a:gd name="T1" fmla="*/ 53 h 52"/>
                    <a:gd name="T2" fmla="*/ 63 w 47"/>
                    <a:gd name="T3" fmla="*/ 0 h 52"/>
                    <a:gd name="T4" fmla="*/ 72 w 47"/>
                    <a:gd name="T5" fmla="*/ 23 h 52"/>
                    <a:gd name="T6" fmla="*/ 54 w 47"/>
                    <a:gd name="T7" fmla="*/ 24 h 52"/>
                    <a:gd name="T8" fmla="*/ 52 w 47"/>
                    <a:gd name="T9" fmla="*/ 51 h 52"/>
                    <a:gd name="T10" fmla="*/ 0 w 47"/>
                    <a:gd name="T11" fmla="*/ 53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" h="52">
                      <a:moveTo>
                        <a:pt x="0" y="51"/>
                      </a:moveTo>
                      <a:lnTo>
                        <a:pt x="40" y="0"/>
                      </a:lnTo>
                      <a:lnTo>
                        <a:pt x="46" y="22"/>
                      </a:lnTo>
                      <a:lnTo>
                        <a:pt x="34" y="23"/>
                      </a:lnTo>
                      <a:lnTo>
                        <a:pt x="33" y="49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2" name="Freeform 106"/>
                <p:cNvSpPr>
                  <a:spLocks/>
                </p:cNvSpPr>
                <p:nvPr/>
              </p:nvSpPr>
              <p:spPr bwMode="auto">
                <a:xfrm flipH="1">
                  <a:off x="3308" y="3279"/>
                  <a:ext cx="65" cy="27"/>
                </a:xfrm>
                <a:custGeom>
                  <a:avLst/>
                  <a:gdLst>
                    <a:gd name="T0" fmla="*/ 0 w 41"/>
                    <a:gd name="T1" fmla="*/ 26 h 26"/>
                    <a:gd name="T2" fmla="*/ 2 w 41"/>
                    <a:gd name="T3" fmla="*/ 2 h 26"/>
                    <a:gd name="T4" fmla="*/ 63 w 41"/>
                    <a:gd name="T5" fmla="*/ 0 h 26"/>
                    <a:gd name="T6" fmla="*/ 62 w 41"/>
                    <a:gd name="T7" fmla="*/ 25 h 26"/>
                    <a:gd name="T8" fmla="*/ 0 w 41"/>
                    <a:gd name="T9" fmla="*/ 2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26">
                      <a:moveTo>
                        <a:pt x="0" y="25"/>
                      </a:moveTo>
                      <a:lnTo>
                        <a:pt x="1" y="2"/>
                      </a:lnTo>
                      <a:lnTo>
                        <a:pt x="40" y="0"/>
                      </a:lnTo>
                      <a:lnTo>
                        <a:pt x="39" y="2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3" name="Freeform 107"/>
                <p:cNvSpPr>
                  <a:spLocks/>
                </p:cNvSpPr>
                <p:nvPr/>
              </p:nvSpPr>
              <p:spPr bwMode="auto">
                <a:xfrm flipH="1">
                  <a:off x="3391" y="3232"/>
                  <a:ext cx="26" cy="21"/>
                </a:xfrm>
                <a:custGeom>
                  <a:avLst/>
                  <a:gdLst>
                    <a:gd name="T0" fmla="*/ 2 w 17"/>
                    <a:gd name="T1" fmla="*/ 20 h 21"/>
                    <a:gd name="T2" fmla="*/ 2 w 17"/>
                    <a:gd name="T3" fmla="*/ 19 h 21"/>
                    <a:gd name="T4" fmla="*/ 2 w 17"/>
                    <a:gd name="T5" fmla="*/ 20 h 21"/>
                    <a:gd name="T6" fmla="*/ 2 w 17"/>
                    <a:gd name="T7" fmla="*/ 20 h 21"/>
                    <a:gd name="T8" fmla="*/ 0 w 17"/>
                    <a:gd name="T9" fmla="*/ 19 h 21"/>
                    <a:gd name="T10" fmla="*/ 0 w 17"/>
                    <a:gd name="T11" fmla="*/ 18 h 21"/>
                    <a:gd name="T12" fmla="*/ 0 w 17"/>
                    <a:gd name="T13" fmla="*/ 18 h 21"/>
                    <a:gd name="T14" fmla="*/ 21 w 17"/>
                    <a:gd name="T15" fmla="*/ 0 h 21"/>
                    <a:gd name="T16" fmla="*/ 21 w 17"/>
                    <a:gd name="T17" fmla="*/ 0 h 21"/>
                    <a:gd name="T18" fmla="*/ 21 w 17"/>
                    <a:gd name="T19" fmla="*/ 0 h 21"/>
                    <a:gd name="T20" fmla="*/ 24 w 17"/>
                    <a:gd name="T21" fmla="*/ 0 h 21"/>
                    <a:gd name="T22" fmla="*/ 24 w 17"/>
                    <a:gd name="T23" fmla="*/ 1 h 21"/>
                    <a:gd name="T24" fmla="*/ 24 w 17"/>
                    <a:gd name="T25" fmla="*/ 1 h 21"/>
                    <a:gd name="T26" fmla="*/ 24 w 17"/>
                    <a:gd name="T27" fmla="*/ 3 h 21"/>
                    <a:gd name="T28" fmla="*/ 2 w 17"/>
                    <a:gd name="T29" fmla="*/ 2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21">
                      <a:moveTo>
                        <a:pt x="1" y="20"/>
                      </a:move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" y="2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4" name="Freeform 108"/>
                <p:cNvSpPr>
                  <a:spLocks/>
                </p:cNvSpPr>
                <p:nvPr/>
              </p:nvSpPr>
              <p:spPr bwMode="auto">
                <a:xfrm flipH="1">
                  <a:off x="3375" y="3239"/>
                  <a:ext cx="28" cy="37"/>
                </a:xfrm>
                <a:custGeom>
                  <a:avLst/>
                  <a:gdLst>
                    <a:gd name="T0" fmla="*/ 26 w 18"/>
                    <a:gd name="T1" fmla="*/ 35 h 36"/>
                    <a:gd name="T2" fmla="*/ 2 w 18"/>
                    <a:gd name="T3" fmla="*/ 0 h 36"/>
                    <a:gd name="T4" fmla="*/ 0 w 18"/>
                    <a:gd name="T5" fmla="*/ 3 h 36"/>
                    <a:gd name="T6" fmla="*/ 25 w 18"/>
                    <a:gd name="T7" fmla="*/ 36 h 36"/>
                    <a:gd name="T8" fmla="*/ 26 w 18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6">
                      <a:moveTo>
                        <a:pt x="17" y="34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6" y="35"/>
                      </a:lnTo>
                      <a:lnTo>
                        <a:pt x="17" y="3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5" name="Freeform 109"/>
                <p:cNvSpPr>
                  <a:spLocks/>
                </p:cNvSpPr>
                <p:nvPr/>
              </p:nvSpPr>
              <p:spPr bwMode="auto">
                <a:xfrm flipH="1">
                  <a:off x="3386" y="3190"/>
                  <a:ext cx="91" cy="98"/>
                </a:xfrm>
                <a:custGeom>
                  <a:avLst/>
                  <a:gdLst>
                    <a:gd name="T0" fmla="*/ 36 w 58"/>
                    <a:gd name="T1" fmla="*/ 10 h 96"/>
                    <a:gd name="T2" fmla="*/ 36 w 58"/>
                    <a:gd name="T3" fmla="*/ 16 h 96"/>
                    <a:gd name="T4" fmla="*/ 36 w 58"/>
                    <a:gd name="T5" fmla="*/ 16 h 96"/>
                    <a:gd name="T6" fmla="*/ 33 w 58"/>
                    <a:gd name="T7" fmla="*/ 23 h 96"/>
                    <a:gd name="T8" fmla="*/ 33 w 58"/>
                    <a:gd name="T9" fmla="*/ 23 h 96"/>
                    <a:gd name="T10" fmla="*/ 28 w 58"/>
                    <a:gd name="T11" fmla="*/ 25 h 96"/>
                    <a:gd name="T12" fmla="*/ 28 w 58"/>
                    <a:gd name="T13" fmla="*/ 28 h 96"/>
                    <a:gd name="T14" fmla="*/ 30 w 58"/>
                    <a:gd name="T15" fmla="*/ 30 h 96"/>
                    <a:gd name="T16" fmla="*/ 30 w 58"/>
                    <a:gd name="T17" fmla="*/ 33 h 96"/>
                    <a:gd name="T18" fmla="*/ 41 w 58"/>
                    <a:gd name="T19" fmla="*/ 43 h 96"/>
                    <a:gd name="T20" fmla="*/ 61 w 58"/>
                    <a:gd name="T21" fmla="*/ 48 h 96"/>
                    <a:gd name="T22" fmla="*/ 67 w 58"/>
                    <a:gd name="T23" fmla="*/ 47 h 96"/>
                    <a:gd name="T24" fmla="*/ 69 w 58"/>
                    <a:gd name="T25" fmla="*/ 50 h 96"/>
                    <a:gd name="T26" fmla="*/ 66 w 58"/>
                    <a:gd name="T27" fmla="*/ 55 h 96"/>
                    <a:gd name="T28" fmla="*/ 61 w 58"/>
                    <a:gd name="T29" fmla="*/ 54 h 96"/>
                    <a:gd name="T30" fmla="*/ 58 w 58"/>
                    <a:gd name="T31" fmla="*/ 53 h 96"/>
                    <a:gd name="T32" fmla="*/ 55 w 58"/>
                    <a:gd name="T33" fmla="*/ 55 h 96"/>
                    <a:gd name="T34" fmla="*/ 50 w 58"/>
                    <a:gd name="T35" fmla="*/ 55 h 96"/>
                    <a:gd name="T36" fmla="*/ 33 w 58"/>
                    <a:gd name="T37" fmla="*/ 52 h 96"/>
                    <a:gd name="T38" fmla="*/ 31 w 58"/>
                    <a:gd name="T39" fmla="*/ 63 h 96"/>
                    <a:gd name="T40" fmla="*/ 56 w 58"/>
                    <a:gd name="T41" fmla="*/ 70 h 96"/>
                    <a:gd name="T42" fmla="*/ 77 w 58"/>
                    <a:gd name="T43" fmla="*/ 87 h 96"/>
                    <a:gd name="T44" fmla="*/ 88 w 58"/>
                    <a:gd name="T45" fmla="*/ 84 h 96"/>
                    <a:gd name="T46" fmla="*/ 89 w 58"/>
                    <a:gd name="T47" fmla="*/ 85 h 96"/>
                    <a:gd name="T48" fmla="*/ 78 w 58"/>
                    <a:gd name="T49" fmla="*/ 97 h 96"/>
                    <a:gd name="T50" fmla="*/ 74 w 58"/>
                    <a:gd name="T51" fmla="*/ 93 h 96"/>
                    <a:gd name="T52" fmla="*/ 52 w 58"/>
                    <a:gd name="T53" fmla="*/ 84 h 96"/>
                    <a:gd name="T54" fmla="*/ 53 w 58"/>
                    <a:gd name="T55" fmla="*/ 87 h 96"/>
                    <a:gd name="T56" fmla="*/ 53 w 58"/>
                    <a:gd name="T57" fmla="*/ 90 h 96"/>
                    <a:gd name="T58" fmla="*/ 53 w 58"/>
                    <a:gd name="T59" fmla="*/ 93 h 96"/>
                    <a:gd name="T60" fmla="*/ 0 w 58"/>
                    <a:gd name="T61" fmla="*/ 94 h 96"/>
                    <a:gd name="T62" fmla="*/ 3 w 58"/>
                    <a:gd name="T63" fmla="*/ 44 h 96"/>
                    <a:gd name="T64" fmla="*/ 11 w 58"/>
                    <a:gd name="T65" fmla="*/ 44 h 96"/>
                    <a:gd name="T66" fmla="*/ 14 w 58"/>
                    <a:gd name="T67" fmla="*/ 33 h 96"/>
                    <a:gd name="T68" fmla="*/ 16 w 58"/>
                    <a:gd name="T69" fmla="*/ 28 h 96"/>
                    <a:gd name="T70" fmla="*/ 19 w 58"/>
                    <a:gd name="T71" fmla="*/ 22 h 96"/>
                    <a:gd name="T72" fmla="*/ 20 w 58"/>
                    <a:gd name="T73" fmla="*/ 22 h 96"/>
                    <a:gd name="T74" fmla="*/ 20 w 58"/>
                    <a:gd name="T75" fmla="*/ 20 h 96"/>
                    <a:gd name="T76" fmla="*/ 19 w 58"/>
                    <a:gd name="T77" fmla="*/ 16 h 96"/>
                    <a:gd name="T78" fmla="*/ 19 w 58"/>
                    <a:gd name="T79" fmla="*/ 12 h 96"/>
                    <a:gd name="T80" fmla="*/ 20 w 58"/>
                    <a:gd name="T81" fmla="*/ 6 h 96"/>
                    <a:gd name="T82" fmla="*/ 22 w 58"/>
                    <a:gd name="T83" fmla="*/ 2 h 96"/>
                    <a:gd name="T84" fmla="*/ 25 w 58"/>
                    <a:gd name="T85" fmla="*/ 1 h 96"/>
                    <a:gd name="T86" fmla="*/ 27 w 58"/>
                    <a:gd name="T87" fmla="*/ 0 h 96"/>
                    <a:gd name="T88" fmla="*/ 31 w 58"/>
                    <a:gd name="T89" fmla="*/ 0 h 96"/>
                    <a:gd name="T90" fmla="*/ 35 w 58"/>
                    <a:gd name="T91" fmla="*/ 1 h 96"/>
                    <a:gd name="T92" fmla="*/ 35 w 58"/>
                    <a:gd name="T93" fmla="*/ 3 h 96"/>
                    <a:gd name="T94" fmla="*/ 36 w 58"/>
                    <a:gd name="T95" fmla="*/ 8 h 96"/>
                    <a:gd name="T96" fmla="*/ 41 w 58"/>
                    <a:gd name="T97" fmla="*/ 10 h 96"/>
                    <a:gd name="T98" fmla="*/ 36 w 58"/>
                    <a:gd name="T99" fmla="*/ 10 h 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8" h="96">
                      <a:moveTo>
                        <a:pt x="23" y="10"/>
                      </a:moveTo>
                      <a:lnTo>
                        <a:pt x="23" y="16"/>
                      </a:lnTo>
                      <a:lnTo>
                        <a:pt x="21" y="23"/>
                      </a:lnTo>
                      <a:lnTo>
                        <a:pt x="18" y="24"/>
                      </a:lnTo>
                      <a:lnTo>
                        <a:pt x="18" y="27"/>
                      </a:lnTo>
                      <a:lnTo>
                        <a:pt x="19" y="29"/>
                      </a:lnTo>
                      <a:lnTo>
                        <a:pt x="19" y="32"/>
                      </a:lnTo>
                      <a:lnTo>
                        <a:pt x="26" y="42"/>
                      </a:lnTo>
                      <a:lnTo>
                        <a:pt x="39" y="47"/>
                      </a:lnTo>
                      <a:lnTo>
                        <a:pt x="43" y="46"/>
                      </a:lnTo>
                      <a:lnTo>
                        <a:pt x="44" y="49"/>
                      </a:lnTo>
                      <a:lnTo>
                        <a:pt x="42" y="54"/>
                      </a:lnTo>
                      <a:lnTo>
                        <a:pt x="39" y="53"/>
                      </a:lnTo>
                      <a:lnTo>
                        <a:pt x="37" y="52"/>
                      </a:lnTo>
                      <a:lnTo>
                        <a:pt x="35" y="54"/>
                      </a:lnTo>
                      <a:lnTo>
                        <a:pt x="32" y="54"/>
                      </a:lnTo>
                      <a:lnTo>
                        <a:pt x="21" y="51"/>
                      </a:lnTo>
                      <a:lnTo>
                        <a:pt x="20" y="62"/>
                      </a:lnTo>
                      <a:lnTo>
                        <a:pt x="36" y="69"/>
                      </a:lnTo>
                      <a:lnTo>
                        <a:pt x="49" y="85"/>
                      </a:lnTo>
                      <a:lnTo>
                        <a:pt x="56" y="82"/>
                      </a:lnTo>
                      <a:lnTo>
                        <a:pt x="57" y="83"/>
                      </a:lnTo>
                      <a:lnTo>
                        <a:pt x="50" y="95"/>
                      </a:lnTo>
                      <a:lnTo>
                        <a:pt x="47" y="91"/>
                      </a:lnTo>
                      <a:lnTo>
                        <a:pt x="33" y="82"/>
                      </a:lnTo>
                      <a:lnTo>
                        <a:pt x="34" y="85"/>
                      </a:lnTo>
                      <a:lnTo>
                        <a:pt x="34" y="88"/>
                      </a:lnTo>
                      <a:lnTo>
                        <a:pt x="34" y="91"/>
                      </a:lnTo>
                      <a:lnTo>
                        <a:pt x="0" y="92"/>
                      </a:lnTo>
                      <a:lnTo>
                        <a:pt x="2" y="43"/>
                      </a:lnTo>
                      <a:lnTo>
                        <a:pt x="7" y="43"/>
                      </a:lnTo>
                      <a:lnTo>
                        <a:pt x="9" y="32"/>
                      </a:lnTo>
                      <a:lnTo>
                        <a:pt x="10" y="27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2" y="3"/>
                      </a:lnTo>
                      <a:lnTo>
                        <a:pt x="23" y="8"/>
                      </a:lnTo>
                      <a:lnTo>
                        <a:pt x="26" y="10"/>
                      </a:lnTo>
                      <a:lnTo>
                        <a:pt x="23" y="1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6" name="Freeform 110"/>
                <p:cNvSpPr>
                  <a:spLocks/>
                </p:cNvSpPr>
                <p:nvPr/>
              </p:nvSpPr>
              <p:spPr bwMode="auto">
                <a:xfrm flipH="1">
                  <a:off x="3299" y="3305"/>
                  <a:ext cx="126" cy="77"/>
                </a:xfrm>
                <a:custGeom>
                  <a:avLst/>
                  <a:gdLst>
                    <a:gd name="T0" fmla="*/ 0 w 80"/>
                    <a:gd name="T1" fmla="*/ 76 h 76"/>
                    <a:gd name="T2" fmla="*/ 38 w 80"/>
                    <a:gd name="T3" fmla="*/ 2 h 76"/>
                    <a:gd name="T4" fmla="*/ 124 w 80"/>
                    <a:gd name="T5" fmla="*/ 0 h 76"/>
                    <a:gd name="T6" fmla="*/ 124 w 80"/>
                    <a:gd name="T7" fmla="*/ 4 h 76"/>
                    <a:gd name="T8" fmla="*/ 41 w 80"/>
                    <a:gd name="T9" fmla="*/ 6 h 76"/>
                    <a:gd name="T10" fmla="*/ 5 w 80"/>
                    <a:gd name="T11" fmla="*/ 76 h 76"/>
                    <a:gd name="T12" fmla="*/ 0 w 80"/>
                    <a:gd name="T13" fmla="*/ 7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0" h="76">
                      <a:moveTo>
                        <a:pt x="0" y="75"/>
                      </a:moveTo>
                      <a:lnTo>
                        <a:pt x="24" y="2"/>
                      </a:lnTo>
                      <a:lnTo>
                        <a:pt x="79" y="0"/>
                      </a:lnTo>
                      <a:lnTo>
                        <a:pt x="79" y="4"/>
                      </a:lnTo>
                      <a:lnTo>
                        <a:pt x="26" y="6"/>
                      </a:lnTo>
                      <a:lnTo>
                        <a:pt x="3" y="75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7" name="Freeform 111"/>
                <p:cNvSpPr>
                  <a:spLocks/>
                </p:cNvSpPr>
                <p:nvPr/>
              </p:nvSpPr>
              <p:spPr bwMode="auto">
                <a:xfrm flipH="1">
                  <a:off x="3537" y="3352"/>
                  <a:ext cx="40" cy="63"/>
                </a:xfrm>
                <a:custGeom>
                  <a:avLst/>
                  <a:gdLst>
                    <a:gd name="T0" fmla="*/ 37 w 25"/>
                    <a:gd name="T1" fmla="*/ 16 h 62"/>
                    <a:gd name="T2" fmla="*/ 34 w 25"/>
                    <a:gd name="T3" fmla="*/ 17 h 62"/>
                    <a:gd name="T4" fmla="*/ 32 w 25"/>
                    <a:gd name="T5" fmla="*/ 17 h 62"/>
                    <a:gd name="T6" fmla="*/ 29 w 25"/>
                    <a:gd name="T7" fmla="*/ 18 h 62"/>
                    <a:gd name="T8" fmla="*/ 27 w 25"/>
                    <a:gd name="T9" fmla="*/ 20 h 62"/>
                    <a:gd name="T10" fmla="*/ 24 w 25"/>
                    <a:gd name="T11" fmla="*/ 22 h 62"/>
                    <a:gd name="T12" fmla="*/ 21 w 25"/>
                    <a:gd name="T13" fmla="*/ 24 h 62"/>
                    <a:gd name="T14" fmla="*/ 19 w 25"/>
                    <a:gd name="T15" fmla="*/ 26 h 62"/>
                    <a:gd name="T16" fmla="*/ 19 w 25"/>
                    <a:gd name="T17" fmla="*/ 29 h 62"/>
                    <a:gd name="T18" fmla="*/ 19 w 25"/>
                    <a:gd name="T19" fmla="*/ 32 h 62"/>
                    <a:gd name="T20" fmla="*/ 19 w 25"/>
                    <a:gd name="T21" fmla="*/ 35 h 62"/>
                    <a:gd name="T22" fmla="*/ 19 w 25"/>
                    <a:gd name="T23" fmla="*/ 38 h 62"/>
                    <a:gd name="T24" fmla="*/ 21 w 25"/>
                    <a:gd name="T25" fmla="*/ 40 h 62"/>
                    <a:gd name="T26" fmla="*/ 22 w 25"/>
                    <a:gd name="T27" fmla="*/ 42 h 62"/>
                    <a:gd name="T28" fmla="*/ 26 w 25"/>
                    <a:gd name="T29" fmla="*/ 43 h 62"/>
                    <a:gd name="T30" fmla="*/ 27 w 25"/>
                    <a:gd name="T31" fmla="*/ 44 h 62"/>
                    <a:gd name="T32" fmla="*/ 30 w 25"/>
                    <a:gd name="T33" fmla="*/ 45 h 62"/>
                    <a:gd name="T34" fmla="*/ 34 w 25"/>
                    <a:gd name="T35" fmla="*/ 46 h 62"/>
                    <a:gd name="T36" fmla="*/ 35 w 25"/>
                    <a:gd name="T37" fmla="*/ 46 h 62"/>
                    <a:gd name="T38" fmla="*/ 34 w 25"/>
                    <a:gd name="T39" fmla="*/ 62 h 62"/>
                    <a:gd name="T40" fmla="*/ 30 w 25"/>
                    <a:gd name="T41" fmla="*/ 62 h 62"/>
                    <a:gd name="T42" fmla="*/ 27 w 25"/>
                    <a:gd name="T43" fmla="*/ 62 h 62"/>
                    <a:gd name="T44" fmla="*/ 22 w 25"/>
                    <a:gd name="T45" fmla="*/ 61 h 62"/>
                    <a:gd name="T46" fmla="*/ 19 w 25"/>
                    <a:gd name="T47" fmla="*/ 59 h 62"/>
                    <a:gd name="T48" fmla="*/ 14 w 25"/>
                    <a:gd name="T49" fmla="*/ 58 h 62"/>
                    <a:gd name="T50" fmla="*/ 11 w 25"/>
                    <a:gd name="T51" fmla="*/ 56 h 62"/>
                    <a:gd name="T52" fmla="*/ 8 w 25"/>
                    <a:gd name="T53" fmla="*/ 53 h 62"/>
                    <a:gd name="T54" fmla="*/ 6 w 25"/>
                    <a:gd name="T55" fmla="*/ 50 h 62"/>
                    <a:gd name="T56" fmla="*/ 3 w 25"/>
                    <a:gd name="T57" fmla="*/ 47 h 62"/>
                    <a:gd name="T58" fmla="*/ 2 w 25"/>
                    <a:gd name="T59" fmla="*/ 44 h 62"/>
                    <a:gd name="T60" fmla="*/ 0 w 25"/>
                    <a:gd name="T61" fmla="*/ 40 h 62"/>
                    <a:gd name="T62" fmla="*/ 0 w 25"/>
                    <a:gd name="T63" fmla="*/ 37 h 62"/>
                    <a:gd name="T64" fmla="*/ 0 w 25"/>
                    <a:gd name="T65" fmla="*/ 33 h 62"/>
                    <a:gd name="T66" fmla="*/ 0 w 25"/>
                    <a:gd name="T67" fmla="*/ 28 h 62"/>
                    <a:gd name="T68" fmla="*/ 2 w 25"/>
                    <a:gd name="T69" fmla="*/ 25 h 62"/>
                    <a:gd name="T70" fmla="*/ 3 w 25"/>
                    <a:gd name="T71" fmla="*/ 21 h 62"/>
                    <a:gd name="T72" fmla="*/ 5 w 25"/>
                    <a:gd name="T73" fmla="*/ 18 h 62"/>
                    <a:gd name="T74" fmla="*/ 8 w 25"/>
                    <a:gd name="T75" fmla="*/ 14 h 62"/>
                    <a:gd name="T76" fmla="*/ 10 w 25"/>
                    <a:gd name="T77" fmla="*/ 11 h 62"/>
                    <a:gd name="T78" fmla="*/ 13 w 25"/>
                    <a:gd name="T79" fmla="*/ 9 h 62"/>
                    <a:gd name="T80" fmla="*/ 18 w 25"/>
                    <a:gd name="T81" fmla="*/ 6 h 62"/>
                    <a:gd name="T82" fmla="*/ 21 w 25"/>
                    <a:gd name="T83" fmla="*/ 4 h 62"/>
                    <a:gd name="T84" fmla="*/ 26 w 25"/>
                    <a:gd name="T85" fmla="*/ 3 h 62"/>
                    <a:gd name="T86" fmla="*/ 29 w 25"/>
                    <a:gd name="T87" fmla="*/ 2 h 62"/>
                    <a:gd name="T88" fmla="*/ 34 w 25"/>
                    <a:gd name="T89" fmla="*/ 0 h 62"/>
                    <a:gd name="T90" fmla="*/ 38 w 25"/>
                    <a:gd name="T91" fmla="*/ 0 h 62"/>
                    <a:gd name="T92" fmla="*/ 37 w 25"/>
                    <a:gd name="T93" fmla="*/ 16 h 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5" h="62">
                      <a:moveTo>
                        <a:pt x="23" y="16"/>
                      </a:move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2"/>
                      </a:lnTo>
                      <a:lnTo>
                        <a:pt x="13" y="24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2" y="34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6" y="42"/>
                      </a:lnTo>
                      <a:lnTo>
                        <a:pt x="17" y="43"/>
                      </a:lnTo>
                      <a:lnTo>
                        <a:pt x="19" y="44"/>
                      </a:lnTo>
                      <a:lnTo>
                        <a:pt x="21" y="45"/>
                      </a:lnTo>
                      <a:lnTo>
                        <a:pt x="22" y="45"/>
                      </a:lnTo>
                      <a:lnTo>
                        <a:pt x="21" y="61"/>
                      </a:lnTo>
                      <a:lnTo>
                        <a:pt x="19" y="61"/>
                      </a:lnTo>
                      <a:lnTo>
                        <a:pt x="17" y="61"/>
                      </a:lnTo>
                      <a:lnTo>
                        <a:pt x="14" y="60"/>
                      </a:lnTo>
                      <a:lnTo>
                        <a:pt x="12" y="58"/>
                      </a:lnTo>
                      <a:lnTo>
                        <a:pt x="9" y="57"/>
                      </a:lnTo>
                      <a:lnTo>
                        <a:pt x="7" y="55"/>
                      </a:lnTo>
                      <a:lnTo>
                        <a:pt x="5" y="52"/>
                      </a:lnTo>
                      <a:lnTo>
                        <a:pt x="4" y="49"/>
                      </a:lnTo>
                      <a:lnTo>
                        <a:pt x="2" y="46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2" y="21"/>
                      </a:lnTo>
                      <a:lnTo>
                        <a:pt x="3" y="18"/>
                      </a:lnTo>
                      <a:lnTo>
                        <a:pt x="5" y="14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3"/>
                      </a:lnTo>
                      <a:lnTo>
                        <a:pt x="18" y="2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3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8" name="Freeform 112"/>
                <p:cNvSpPr>
                  <a:spLocks/>
                </p:cNvSpPr>
                <p:nvPr/>
              </p:nvSpPr>
              <p:spPr bwMode="auto">
                <a:xfrm flipH="1">
                  <a:off x="3506" y="3352"/>
                  <a:ext cx="36" cy="60"/>
                </a:xfrm>
                <a:custGeom>
                  <a:avLst/>
                  <a:gdLst>
                    <a:gd name="T0" fmla="*/ 3 w 23"/>
                    <a:gd name="T1" fmla="*/ 15 h 59"/>
                    <a:gd name="T2" fmla="*/ 5 w 23"/>
                    <a:gd name="T3" fmla="*/ 16 h 59"/>
                    <a:gd name="T4" fmla="*/ 8 w 23"/>
                    <a:gd name="T5" fmla="*/ 16 h 59"/>
                    <a:gd name="T6" fmla="*/ 11 w 23"/>
                    <a:gd name="T7" fmla="*/ 17 h 59"/>
                    <a:gd name="T8" fmla="*/ 13 w 23"/>
                    <a:gd name="T9" fmla="*/ 19 h 59"/>
                    <a:gd name="T10" fmla="*/ 14 w 23"/>
                    <a:gd name="T11" fmla="*/ 20 h 59"/>
                    <a:gd name="T12" fmla="*/ 16 w 23"/>
                    <a:gd name="T13" fmla="*/ 22 h 59"/>
                    <a:gd name="T14" fmla="*/ 17 w 23"/>
                    <a:gd name="T15" fmla="*/ 24 h 59"/>
                    <a:gd name="T16" fmla="*/ 17 w 23"/>
                    <a:gd name="T17" fmla="*/ 27 h 59"/>
                    <a:gd name="T18" fmla="*/ 17 w 23"/>
                    <a:gd name="T19" fmla="*/ 29 h 59"/>
                    <a:gd name="T20" fmla="*/ 17 w 23"/>
                    <a:gd name="T21" fmla="*/ 33 h 59"/>
                    <a:gd name="T22" fmla="*/ 16 w 23"/>
                    <a:gd name="T23" fmla="*/ 35 h 59"/>
                    <a:gd name="T24" fmla="*/ 14 w 23"/>
                    <a:gd name="T25" fmla="*/ 37 h 59"/>
                    <a:gd name="T26" fmla="*/ 13 w 23"/>
                    <a:gd name="T27" fmla="*/ 39 h 59"/>
                    <a:gd name="T28" fmla="*/ 11 w 23"/>
                    <a:gd name="T29" fmla="*/ 41 h 59"/>
                    <a:gd name="T30" fmla="*/ 9 w 23"/>
                    <a:gd name="T31" fmla="*/ 42 h 59"/>
                    <a:gd name="T32" fmla="*/ 6 w 23"/>
                    <a:gd name="T33" fmla="*/ 43 h 59"/>
                    <a:gd name="T34" fmla="*/ 3 w 23"/>
                    <a:gd name="T35" fmla="*/ 44 h 59"/>
                    <a:gd name="T36" fmla="*/ 2 w 23"/>
                    <a:gd name="T37" fmla="*/ 44 h 59"/>
                    <a:gd name="T38" fmla="*/ 0 w 23"/>
                    <a:gd name="T39" fmla="*/ 59 h 59"/>
                    <a:gd name="T40" fmla="*/ 3 w 23"/>
                    <a:gd name="T41" fmla="*/ 59 h 59"/>
                    <a:gd name="T42" fmla="*/ 6 w 23"/>
                    <a:gd name="T43" fmla="*/ 58 h 59"/>
                    <a:gd name="T44" fmla="*/ 11 w 23"/>
                    <a:gd name="T45" fmla="*/ 57 h 59"/>
                    <a:gd name="T46" fmla="*/ 14 w 23"/>
                    <a:gd name="T47" fmla="*/ 56 h 59"/>
                    <a:gd name="T48" fmla="*/ 17 w 23"/>
                    <a:gd name="T49" fmla="*/ 54 h 59"/>
                    <a:gd name="T50" fmla="*/ 20 w 23"/>
                    <a:gd name="T51" fmla="*/ 52 h 59"/>
                    <a:gd name="T52" fmla="*/ 23 w 23"/>
                    <a:gd name="T53" fmla="*/ 50 h 59"/>
                    <a:gd name="T54" fmla="*/ 27 w 23"/>
                    <a:gd name="T55" fmla="*/ 47 h 59"/>
                    <a:gd name="T56" fmla="*/ 28 w 23"/>
                    <a:gd name="T57" fmla="*/ 44 h 59"/>
                    <a:gd name="T58" fmla="*/ 31 w 23"/>
                    <a:gd name="T59" fmla="*/ 41 h 59"/>
                    <a:gd name="T60" fmla="*/ 33 w 23"/>
                    <a:gd name="T61" fmla="*/ 37 h 59"/>
                    <a:gd name="T62" fmla="*/ 34 w 23"/>
                    <a:gd name="T63" fmla="*/ 33 h 59"/>
                    <a:gd name="T64" fmla="*/ 34 w 23"/>
                    <a:gd name="T65" fmla="*/ 29 h 59"/>
                    <a:gd name="T66" fmla="*/ 34 w 23"/>
                    <a:gd name="T67" fmla="*/ 25 h 59"/>
                    <a:gd name="T68" fmla="*/ 34 w 23"/>
                    <a:gd name="T69" fmla="*/ 22 h 59"/>
                    <a:gd name="T70" fmla="*/ 33 w 23"/>
                    <a:gd name="T71" fmla="*/ 18 h 59"/>
                    <a:gd name="T72" fmla="*/ 33 w 23"/>
                    <a:gd name="T73" fmla="*/ 15 h 59"/>
                    <a:gd name="T74" fmla="*/ 30 w 23"/>
                    <a:gd name="T75" fmla="*/ 12 h 59"/>
                    <a:gd name="T76" fmla="*/ 28 w 23"/>
                    <a:gd name="T77" fmla="*/ 10 h 59"/>
                    <a:gd name="T78" fmla="*/ 25 w 23"/>
                    <a:gd name="T79" fmla="*/ 7 h 59"/>
                    <a:gd name="T80" fmla="*/ 22 w 23"/>
                    <a:gd name="T81" fmla="*/ 5 h 59"/>
                    <a:gd name="T82" fmla="*/ 19 w 23"/>
                    <a:gd name="T83" fmla="*/ 3 h 59"/>
                    <a:gd name="T84" fmla="*/ 16 w 23"/>
                    <a:gd name="T85" fmla="*/ 2 h 59"/>
                    <a:gd name="T86" fmla="*/ 11 w 23"/>
                    <a:gd name="T87" fmla="*/ 1 h 59"/>
                    <a:gd name="T88" fmla="*/ 8 w 23"/>
                    <a:gd name="T89" fmla="*/ 0 h 59"/>
                    <a:gd name="T90" fmla="*/ 5 w 23"/>
                    <a:gd name="T91" fmla="*/ 0 h 59"/>
                    <a:gd name="T92" fmla="*/ 3 w 23"/>
                    <a:gd name="T93" fmla="*/ 15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3" h="59">
                      <a:moveTo>
                        <a:pt x="2" y="15"/>
                      </a:move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2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1" y="32"/>
                      </a:lnTo>
                      <a:lnTo>
                        <a:pt x="10" y="34"/>
                      </a:lnTo>
                      <a:lnTo>
                        <a:pt x="9" y="36"/>
                      </a:lnTo>
                      <a:lnTo>
                        <a:pt x="8" y="38"/>
                      </a:lnTo>
                      <a:lnTo>
                        <a:pt x="7" y="40"/>
                      </a:lnTo>
                      <a:lnTo>
                        <a:pt x="6" y="41"/>
                      </a:lnTo>
                      <a:lnTo>
                        <a:pt x="4" y="42"/>
                      </a:lnTo>
                      <a:lnTo>
                        <a:pt x="2" y="43"/>
                      </a:lnTo>
                      <a:lnTo>
                        <a:pt x="1" y="43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4" y="57"/>
                      </a:lnTo>
                      <a:lnTo>
                        <a:pt x="7" y="56"/>
                      </a:lnTo>
                      <a:lnTo>
                        <a:pt x="9" y="55"/>
                      </a:lnTo>
                      <a:lnTo>
                        <a:pt x="11" y="53"/>
                      </a:lnTo>
                      <a:lnTo>
                        <a:pt x="13" y="51"/>
                      </a:lnTo>
                      <a:lnTo>
                        <a:pt x="15" y="49"/>
                      </a:lnTo>
                      <a:lnTo>
                        <a:pt x="17" y="46"/>
                      </a:lnTo>
                      <a:lnTo>
                        <a:pt x="18" y="43"/>
                      </a:lnTo>
                      <a:lnTo>
                        <a:pt x="20" y="40"/>
                      </a:lnTo>
                      <a:lnTo>
                        <a:pt x="21" y="36"/>
                      </a:lnTo>
                      <a:lnTo>
                        <a:pt x="22" y="32"/>
                      </a:lnTo>
                      <a:lnTo>
                        <a:pt x="22" y="29"/>
                      </a:lnTo>
                      <a:lnTo>
                        <a:pt x="22" y="25"/>
                      </a:lnTo>
                      <a:lnTo>
                        <a:pt x="22" y="22"/>
                      </a:lnTo>
                      <a:lnTo>
                        <a:pt x="21" y="18"/>
                      </a:lnTo>
                      <a:lnTo>
                        <a:pt x="21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99" name="Freeform 113"/>
                <p:cNvSpPr>
                  <a:spLocks/>
                </p:cNvSpPr>
                <p:nvPr/>
              </p:nvSpPr>
              <p:spPr bwMode="auto">
                <a:xfrm flipH="1">
                  <a:off x="3351" y="3322"/>
                  <a:ext cx="49" cy="90"/>
                </a:xfrm>
                <a:custGeom>
                  <a:avLst/>
                  <a:gdLst>
                    <a:gd name="T0" fmla="*/ 46 w 31"/>
                    <a:gd name="T1" fmla="*/ 19 h 88"/>
                    <a:gd name="T2" fmla="*/ 43 w 31"/>
                    <a:gd name="T3" fmla="*/ 19 h 88"/>
                    <a:gd name="T4" fmla="*/ 40 w 31"/>
                    <a:gd name="T5" fmla="*/ 20 h 88"/>
                    <a:gd name="T6" fmla="*/ 35 w 31"/>
                    <a:gd name="T7" fmla="*/ 21 h 88"/>
                    <a:gd name="T8" fmla="*/ 32 w 31"/>
                    <a:gd name="T9" fmla="*/ 24 h 88"/>
                    <a:gd name="T10" fmla="*/ 30 w 31"/>
                    <a:gd name="T11" fmla="*/ 26 h 88"/>
                    <a:gd name="T12" fmla="*/ 27 w 31"/>
                    <a:gd name="T13" fmla="*/ 28 h 88"/>
                    <a:gd name="T14" fmla="*/ 25 w 31"/>
                    <a:gd name="T15" fmla="*/ 31 h 88"/>
                    <a:gd name="T16" fmla="*/ 22 w 31"/>
                    <a:gd name="T17" fmla="*/ 34 h 88"/>
                    <a:gd name="T18" fmla="*/ 21 w 31"/>
                    <a:gd name="T19" fmla="*/ 37 h 88"/>
                    <a:gd name="T20" fmla="*/ 21 w 31"/>
                    <a:gd name="T21" fmla="*/ 41 h 88"/>
                    <a:gd name="T22" fmla="*/ 19 w 31"/>
                    <a:gd name="T23" fmla="*/ 44 h 88"/>
                    <a:gd name="T24" fmla="*/ 19 w 31"/>
                    <a:gd name="T25" fmla="*/ 48 h 88"/>
                    <a:gd name="T26" fmla="*/ 21 w 31"/>
                    <a:gd name="T27" fmla="*/ 51 h 88"/>
                    <a:gd name="T28" fmla="*/ 19 w 31"/>
                    <a:gd name="T29" fmla="*/ 54 h 88"/>
                    <a:gd name="T30" fmla="*/ 22 w 31"/>
                    <a:gd name="T31" fmla="*/ 57 h 88"/>
                    <a:gd name="T32" fmla="*/ 24 w 31"/>
                    <a:gd name="T33" fmla="*/ 60 h 88"/>
                    <a:gd name="T34" fmla="*/ 25 w 31"/>
                    <a:gd name="T35" fmla="*/ 62 h 88"/>
                    <a:gd name="T36" fmla="*/ 28 w 31"/>
                    <a:gd name="T37" fmla="*/ 65 h 88"/>
                    <a:gd name="T38" fmla="*/ 30 w 31"/>
                    <a:gd name="T39" fmla="*/ 68 h 88"/>
                    <a:gd name="T40" fmla="*/ 35 w 31"/>
                    <a:gd name="T41" fmla="*/ 69 h 88"/>
                    <a:gd name="T42" fmla="*/ 36 w 31"/>
                    <a:gd name="T43" fmla="*/ 70 h 88"/>
                    <a:gd name="T44" fmla="*/ 41 w 31"/>
                    <a:gd name="T45" fmla="*/ 70 h 88"/>
                    <a:gd name="T46" fmla="*/ 43 w 31"/>
                    <a:gd name="T47" fmla="*/ 70 h 88"/>
                    <a:gd name="T48" fmla="*/ 41 w 31"/>
                    <a:gd name="T49" fmla="*/ 89 h 88"/>
                    <a:gd name="T50" fmla="*/ 41 w 31"/>
                    <a:gd name="T51" fmla="*/ 89 h 88"/>
                    <a:gd name="T52" fmla="*/ 36 w 31"/>
                    <a:gd name="T53" fmla="*/ 89 h 88"/>
                    <a:gd name="T54" fmla="*/ 32 w 31"/>
                    <a:gd name="T55" fmla="*/ 88 h 88"/>
                    <a:gd name="T56" fmla="*/ 28 w 31"/>
                    <a:gd name="T57" fmla="*/ 87 h 88"/>
                    <a:gd name="T58" fmla="*/ 24 w 31"/>
                    <a:gd name="T59" fmla="*/ 86 h 88"/>
                    <a:gd name="T60" fmla="*/ 19 w 31"/>
                    <a:gd name="T61" fmla="*/ 83 h 88"/>
                    <a:gd name="T62" fmla="*/ 16 w 31"/>
                    <a:gd name="T63" fmla="*/ 81 h 88"/>
                    <a:gd name="T64" fmla="*/ 13 w 31"/>
                    <a:gd name="T65" fmla="*/ 79 h 88"/>
                    <a:gd name="T66" fmla="*/ 9 w 31"/>
                    <a:gd name="T67" fmla="*/ 75 h 88"/>
                    <a:gd name="T68" fmla="*/ 6 w 31"/>
                    <a:gd name="T69" fmla="*/ 72 h 88"/>
                    <a:gd name="T70" fmla="*/ 5 w 31"/>
                    <a:gd name="T71" fmla="*/ 68 h 88"/>
                    <a:gd name="T72" fmla="*/ 3 w 31"/>
                    <a:gd name="T73" fmla="*/ 63 h 88"/>
                    <a:gd name="T74" fmla="*/ 2 w 31"/>
                    <a:gd name="T75" fmla="*/ 59 h 88"/>
                    <a:gd name="T76" fmla="*/ 0 w 31"/>
                    <a:gd name="T77" fmla="*/ 55 h 88"/>
                    <a:gd name="T78" fmla="*/ 0 w 31"/>
                    <a:gd name="T79" fmla="*/ 49 h 88"/>
                    <a:gd name="T80" fmla="*/ 0 w 31"/>
                    <a:gd name="T81" fmla="*/ 45 h 88"/>
                    <a:gd name="T82" fmla="*/ 2 w 31"/>
                    <a:gd name="T83" fmla="*/ 41 h 88"/>
                    <a:gd name="T84" fmla="*/ 2 w 31"/>
                    <a:gd name="T85" fmla="*/ 36 h 88"/>
                    <a:gd name="T86" fmla="*/ 3 w 31"/>
                    <a:gd name="T87" fmla="*/ 32 h 88"/>
                    <a:gd name="T88" fmla="*/ 5 w 31"/>
                    <a:gd name="T89" fmla="*/ 27 h 88"/>
                    <a:gd name="T90" fmla="*/ 8 w 31"/>
                    <a:gd name="T91" fmla="*/ 23 h 88"/>
                    <a:gd name="T92" fmla="*/ 11 w 31"/>
                    <a:gd name="T93" fmla="*/ 19 h 88"/>
                    <a:gd name="T94" fmla="*/ 14 w 31"/>
                    <a:gd name="T95" fmla="*/ 15 h 88"/>
                    <a:gd name="T96" fmla="*/ 17 w 31"/>
                    <a:gd name="T97" fmla="*/ 12 h 88"/>
                    <a:gd name="T98" fmla="*/ 21 w 31"/>
                    <a:gd name="T99" fmla="*/ 9 h 88"/>
                    <a:gd name="T100" fmla="*/ 25 w 31"/>
                    <a:gd name="T101" fmla="*/ 6 h 88"/>
                    <a:gd name="T102" fmla="*/ 30 w 31"/>
                    <a:gd name="T103" fmla="*/ 4 h 88"/>
                    <a:gd name="T104" fmla="*/ 33 w 31"/>
                    <a:gd name="T105" fmla="*/ 3 h 88"/>
                    <a:gd name="T106" fmla="*/ 38 w 31"/>
                    <a:gd name="T107" fmla="*/ 1 h 88"/>
                    <a:gd name="T108" fmla="*/ 43 w 31"/>
                    <a:gd name="T109" fmla="*/ 0 h 88"/>
                    <a:gd name="T110" fmla="*/ 47 w 31"/>
                    <a:gd name="T111" fmla="*/ 0 h 88"/>
                    <a:gd name="T112" fmla="*/ 46 w 31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1" h="88">
                      <a:moveTo>
                        <a:pt x="29" y="19"/>
                      </a:moveTo>
                      <a:lnTo>
                        <a:pt x="27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0" y="23"/>
                      </a:lnTo>
                      <a:lnTo>
                        <a:pt x="19" y="25"/>
                      </a:lnTo>
                      <a:lnTo>
                        <a:pt x="17" y="27"/>
                      </a:lnTo>
                      <a:lnTo>
                        <a:pt x="16" y="30"/>
                      </a:lnTo>
                      <a:lnTo>
                        <a:pt x="14" y="33"/>
                      </a:lnTo>
                      <a:lnTo>
                        <a:pt x="13" y="36"/>
                      </a:lnTo>
                      <a:lnTo>
                        <a:pt x="13" y="40"/>
                      </a:lnTo>
                      <a:lnTo>
                        <a:pt x="12" y="43"/>
                      </a:lnTo>
                      <a:lnTo>
                        <a:pt x="12" y="47"/>
                      </a:lnTo>
                      <a:lnTo>
                        <a:pt x="13" y="50"/>
                      </a:lnTo>
                      <a:lnTo>
                        <a:pt x="12" y="53"/>
                      </a:lnTo>
                      <a:lnTo>
                        <a:pt x="14" y="56"/>
                      </a:lnTo>
                      <a:lnTo>
                        <a:pt x="15" y="59"/>
                      </a:lnTo>
                      <a:lnTo>
                        <a:pt x="16" y="61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22" y="67"/>
                      </a:lnTo>
                      <a:lnTo>
                        <a:pt x="23" y="68"/>
                      </a:lnTo>
                      <a:lnTo>
                        <a:pt x="26" y="68"/>
                      </a:lnTo>
                      <a:lnTo>
                        <a:pt x="27" y="68"/>
                      </a:lnTo>
                      <a:lnTo>
                        <a:pt x="26" y="87"/>
                      </a:lnTo>
                      <a:lnTo>
                        <a:pt x="23" y="87"/>
                      </a:lnTo>
                      <a:lnTo>
                        <a:pt x="20" y="86"/>
                      </a:lnTo>
                      <a:lnTo>
                        <a:pt x="18" y="85"/>
                      </a:lnTo>
                      <a:lnTo>
                        <a:pt x="15" y="84"/>
                      </a:lnTo>
                      <a:lnTo>
                        <a:pt x="12" y="81"/>
                      </a:lnTo>
                      <a:lnTo>
                        <a:pt x="10" y="79"/>
                      </a:lnTo>
                      <a:lnTo>
                        <a:pt x="8" y="77"/>
                      </a:lnTo>
                      <a:lnTo>
                        <a:pt x="6" y="73"/>
                      </a:lnTo>
                      <a:lnTo>
                        <a:pt x="4" y="70"/>
                      </a:lnTo>
                      <a:lnTo>
                        <a:pt x="3" y="66"/>
                      </a:lnTo>
                      <a:lnTo>
                        <a:pt x="2" y="62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1" y="40"/>
                      </a:lnTo>
                      <a:lnTo>
                        <a:pt x="1" y="35"/>
                      </a:lnTo>
                      <a:lnTo>
                        <a:pt x="2" y="31"/>
                      </a:lnTo>
                      <a:lnTo>
                        <a:pt x="3" y="26"/>
                      </a:lnTo>
                      <a:lnTo>
                        <a:pt x="5" y="22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3" y="9"/>
                      </a:lnTo>
                      <a:lnTo>
                        <a:pt x="16" y="6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4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29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00" name="Freeform 114"/>
                <p:cNvSpPr>
                  <a:spLocks/>
                </p:cNvSpPr>
                <p:nvPr/>
              </p:nvSpPr>
              <p:spPr bwMode="auto">
                <a:xfrm flipH="1">
                  <a:off x="3308" y="3322"/>
                  <a:ext cx="54" cy="90"/>
                </a:xfrm>
                <a:custGeom>
                  <a:avLst/>
                  <a:gdLst>
                    <a:gd name="T0" fmla="*/ 5 w 34"/>
                    <a:gd name="T1" fmla="*/ 19 h 88"/>
                    <a:gd name="T2" fmla="*/ 10 w 34"/>
                    <a:gd name="T3" fmla="*/ 19 h 88"/>
                    <a:gd name="T4" fmla="*/ 13 w 34"/>
                    <a:gd name="T5" fmla="*/ 20 h 88"/>
                    <a:gd name="T6" fmla="*/ 16 w 34"/>
                    <a:gd name="T7" fmla="*/ 21 h 88"/>
                    <a:gd name="T8" fmla="*/ 19 w 34"/>
                    <a:gd name="T9" fmla="*/ 23 h 88"/>
                    <a:gd name="T10" fmla="*/ 22 w 34"/>
                    <a:gd name="T11" fmla="*/ 25 h 88"/>
                    <a:gd name="T12" fmla="*/ 25 w 34"/>
                    <a:gd name="T13" fmla="*/ 27 h 88"/>
                    <a:gd name="T14" fmla="*/ 27 w 34"/>
                    <a:gd name="T15" fmla="*/ 30 h 88"/>
                    <a:gd name="T16" fmla="*/ 29 w 34"/>
                    <a:gd name="T17" fmla="*/ 33 h 88"/>
                    <a:gd name="T18" fmla="*/ 30 w 34"/>
                    <a:gd name="T19" fmla="*/ 36 h 88"/>
                    <a:gd name="T20" fmla="*/ 30 w 34"/>
                    <a:gd name="T21" fmla="*/ 39 h 88"/>
                    <a:gd name="T22" fmla="*/ 32 w 34"/>
                    <a:gd name="T23" fmla="*/ 42 h 88"/>
                    <a:gd name="T24" fmla="*/ 30 w 34"/>
                    <a:gd name="T25" fmla="*/ 46 h 88"/>
                    <a:gd name="T26" fmla="*/ 30 w 34"/>
                    <a:gd name="T27" fmla="*/ 49 h 88"/>
                    <a:gd name="T28" fmla="*/ 29 w 34"/>
                    <a:gd name="T29" fmla="*/ 53 h 88"/>
                    <a:gd name="T30" fmla="*/ 27 w 34"/>
                    <a:gd name="T31" fmla="*/ 56 h 88"/>
                    <a:gd name="T32" fmla="*/ 24 w 34"/>
                    <a:gd name="T33" fmla="*/ 59 h 88"/>
                    <a:gd name="T34" fmla="*/ 21 w 34"/>
                    <a:gd name="T35" fmla="*/ 61 h 88"/>
                    <a:gd name="T36" fmla="*/ 19 w 34"/>
                    <a:gd name="T37" fmla="*/ 64 h 88"/>
                    <a:gd name="T38" fmla="*/ 16 w 34"/>
                    <a:gd name="T39" fmla="*/ 66 h 88"/>
                    <a:gd name="T40" fmla="*/ 11 w 34"/>
                    <a:gd name="T41" fmla="*/ 68 h 88"/>
                    <a:gd name="T42" fmla="*/ 8 w 34"/>
                    <a:gd name="T43" fmla="*/ 69 h 88"/>
                    <a:gd name="T44" fmla="*/ 5 w 34"/>
                    <a:gd name="T45" fmla="*/ 70 h 88"/>
                    <a:gd name="T46" fmla="*/ 2 w 34"/>
                    <a:gd name="T47" fmla="*/ 70 h 88"/>
                    <a:gd name="T48" fmla="*/ 0 w 34"/>
                    <a:gd name="T49" fmla="*/ 88 h 88"/>
                    <a:gd name="T50" fmla="*/ 2 w 34"/>
                    <a:gd name="T51" fmla="*/ 89 h 88"/>
                    <a:gd name="T52" fmla="*/ 6 w 34"/>
                    <a:gd name="T53" fmla="*/ 88 h 88"/>
                    <a:gd name="T54" fmla="*/ 11 w 34"/>
                    <a:gd name="T55" fmla="*/ 87 h 88"/>
                    <a:gd name="T56" fmla="*/ 16 w 34"/>
                    <a:gd name="T57" fmla="*/ 86 h 88"/>
                    <a:gd name="T58" fmla="*/ 21 w 34"/>
                    <a:gd name="T59" fmla="*/ 84 h 88"/>
                    <a:gd name="T60" fmla="*/ 25 w 34"/>
                    <a:gd name="T61" fmla="*/ 82 h 88"/>
                    <a:gd name="T62" fmla="*/ 30 w 34"/>
                    <a:gd name="T63" fmla="*/ 80 h 88"/>
                    <a:gd name="T64" fmla="*/ 35 w 34"/>
                    <a:gd name="T65" fmla="*/ 77 h 88"/>
                    <a:gd name="T66" fmla="*/ 38 w 34"/>
                    <a:gd name="T67" fmla="*/ 73 h 88"/>
                    <a:gd name="T68" fmla="*/ 43 w 34"/>
                    <a:gd name="T69" fmla="*/ 70 h 88"/>
                    <a:gd name="T70" fmla="*/ 44 w 34"/>
                    <a:gd name="T71" fmla="*/ 65 h 88"/>
                    <a:gd name="T72" fmla="*/ 46 w 34"/>
                    <a:gd name="T73" fmla="*/ 61 h 88"/>
                    <a:gd name="T74" fmla="*/ 49 w 34"/>
                    <a:gd name="T75" fmla="*/ 56 h 88"/>
                    <a:gd name="T76" fmla="*/ 51 w 34"/>
                    <a:gd name="T77" fmla="*/ 52 h 88"/>
                    <a:gd name="T78" fmla="*/ 52 w 34"/>
                    <a:gd name="T79" fmla="*/ 47 h 88"/>
                    <a:gd name="T80" fmla="*/ 52 w 34"/>
                    <a:gd name="T81" fmla="*/ 43 h 88"/>
                    <a:gd name="T82" fmla="*/ 52 w 34"/>
                    <a:gd name="T83" fmla="*/ 38 h 88"/>
                    <a:gd name="T84" fmla="*/ 52 w 34"/>
                    <a:gd name="T85" fmla="*/ 34 h 88"/>
                    <a:gd name="T86" fmla="*/ 51 w 34"/>
                    <a:gd name="T87" fmla="*/ 29 h 88"/>
                    <a:gd name="T88" fmla="*/ 49 w 34"/>
                    <a:gd name="T89" fmla="*/ 26 h 88"/>
                    <a:gd name="T90" fmla="*/ 48 w 34"/>
                    <a:gd name="T91" fmla="*/ 20 h 88"/>
                    <a:gd name="T92" fmla="*/ 44 w 34"/>
                    <a:gd name="T93" fmla="*/ 17 h 88"/>
                    <a:gd name="T94" fmla="*/ 41 w 34"/>
                    <a:gd name="T95" fmla="*/ 13 h 88"/>
                    <a:gd name="T96" fmla="*/ 38 w 34"/>
                    <a:gd name="T97" fmla="*/ 10 h 88"/>
                    <a:gd name="T98" fmla="*/ 33 w 34"/>
                    <a:gd name="T99" fmla="*/ 8 h 88"/>
                    <a:gd name="T100" fmla="*/ 30 w 34"/>
                    <a:gd name="T101" fmla="*/ 5 h 88"/>
                    <a:gd name="T102" fmla="*/ 25 w 34"/>
                    <a:gd name="T103" fmla="*/ 3 h 88"/>
                    <a:gd name="T104" fmla="*/ 21 w 34"/>
                    <a:gd name="T105" fmla="*/ 2 h 88"/>
                    <a:gd name="T106" fmla="*/ 16 w 34"/>
                    <a:gd name="T107" fmla="*/ 1 h 88"/>
                    <a:gd name="T108" fmla="*/ 11 w 34"/>
                    <a:gd name="T109" fmla="*/ 1 h 88"/>
                    <a:gd name="T110" fmla="*/ 6 w 34"/>
                    <a:gd name="T111" fmla="*/ 0 h 88"/>
                    <a:gd name="T112" fmla="*/ 5 w 34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4" h="88">
                      <a:moveTo>
                        <a:pt x="3" y="19"/>
                      </a:move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2"/>
                      </a:lnTo>
                      <a:lnTo>
                        <a:pt x="14" y="24"/>
                      </a:lnTo>
                      <a:lnTo>
                        <a:pt x="16" y="26"/>
                      </a:lnTo>
                      <a:lnTo>
                        <a:pt x="17" y="29"/>
                      </a:lnTo>
                      <a:lnTo>
                        <a:pt x="18" y="32"/>
                      </a:lnTo>
                      <a:lnTo>
                        <a:pt x="19" y="35"/>
                      </a:lnTo>
                      <a:lnTo>
                        <a:pt x="19" y="38"/>
                      </a:lnTo>
                      <a:lnTo>
                        <a:pt x="20" y="41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8" y="52"/>
                      </a:lnTo>
                      <a:lnTo>
                        <a:pt x="17" y="55"/>
                      </a:lnTo>
                      <a:lnTo>
                        <a:pt x="15" y="58"/>
                      </a:lnTo>
                      <a:lnTo>
                        <a:pt x="13" y="60"/>
                      </a:lnTo>
                      <a:lnTo>
                        <a:pt x="12" y="63"/>
                      </a:lnTo>
                      <a:lnTo>
                        <a:pt x="10" y="65"/>
                      </a:lnTo>
                      <a:lnTo>
                        <a:pt x="7" y="66"/>
                      </a:lnTo>
                      <a:lnTo>
                        <a:pt x="5" y="67"/>
                      </a:lnTo>
                      <a:lnTo>
                        <a:pt x="3" y="68"/>
                      </a:lnTo>
                      <a:lnTo>
                        <a:pt x="1" y="68"/>
                      </a:lnTo>
                      <a:lnTo>
                        <a:pt x="0" y="86"/>
                      </a:lnTo>
                      <a:lnTo>
                        <a:pt x="1" y="87"/>
                      </a:lnTo>
                      <a:lnTo>
                        <a:pt x="4" y="86"/>
                      </a:lnTo>
                      <a:lnTo>
                        <a:pt x="7" y="85"/>
                      </a:lnTo>
                      <a:lnTo>
                        <a:pt x="10" y="84"/>
                      </a:lnTo>
                      <a:lnTo>
                        <a:pt x="13" y="82"/>
                      </a:lnTo>
                      <a:lnTo>
                        <a:pt x="16" y="80"/>
                      </a:lnTo>
                      <a:lnTo>
                        <a:pt x="19" y="78"/>
                      </a:lnTo>
                      <a:lnTo>
                        <a:pt x="22" y="75"/>
                      </a:lnTo>
                      <a:lnTo>
                        <a:pt x="24" y="71"/>
                      </a:lnTo>
                      <a:lnTo>
                        <a:pt x="27" y="68"/>
                      </a:lnTo>
                      <a:lnTo>
                        <a:pt x="28" y="64"/>
                      </a:lnTo>
                      <a:lnTo>
                        <a:pt x="29" y="60"/>
                      </a:lnTo>
                      <a:lnTo>
                        <a:pt x="31" y="55"/>
                      </a:lnTo>
                      <a:lnTo>
                        <a:pt x="32" y="51"/>
                      </a:lnTo>
                      <a:lnTo>
                        <a:pt x="33" y="46"/>
                      </a:lnTo>
                      <a:lnTo>
                        <a:pt x="33" y="42"/>
                      </a:lnTo>
                      <a:lnTo>
                        <a:pt x="33" y="37"/>
                      </a:lnTo>
                      <a:lnTo>
                        <a:pt x="33" y="33"/>
                      </a:lnTo>
                      <a:lnTo>
                        <a:pt x="32" y="28"/>
                      </a:lnTo>
                      <a:lnTo>
                        <a:pt x="31" y="25"/>
                      </a:lnTo>
                      <a:lnTo>
                        <a:pt x="30" y="20"/>
                      </a:lnTo>
                      <a:lnTo>
                        <a:pt x="28" y="17"/>
                      </a:lnTo>
                      <a:lnTo>
                        <a:pt x="26" y="13"/>
                      </a:lnTo>
                      <a:lnTo>
                        <a:pt x="24" y="10"/>
                      </a:lnTo>
                      <a:lnTo>
                        <a:pt x="21" y="8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3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10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546" y="3334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102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0" y="3379"/>
                  <a:ext cx="108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103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303" y="3376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</p:grpSp>
        </p:grpSp>
        <p:grpSp>
          <p:nvGrpSpPr>
            <p:cNvPr id="21" name="Group 118"/>
            <p:cNvGrpSpPr>
              <a:grpSpLocks/>
            </p:cNvGrpSpPr>
            <p:nvPr/>
          </p:nvGrpSpPr>
          <p:grpSpPr bwMode="auto">
            <a:xfrm>
              <a:off x="4266741" y="5096804"/>
              <a:ext cx="2132013" cy="585787"/>
              <a:chOff x="508" y="1861"/>
              <a:chExt cx="3724" cy="889"/>
            </a:xfrm>
          </p:grpSpPr>
          <p:sp>
            <p:nvSpPr>
              <p:cNvPr id="38" name="Line 119"/>
              <p:cNvSpPr>
                <a:spLocks noChangeShapeType="1"/>
              </p:cNvSpPr>
              <p:nvPr/>
            </p:nvSpPr>
            <p:spPr bwMode="auto">
              <a:xfrm>
                <a:off x="521" y="2269"/>
                <a:ext cx="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508" y="2319"/>
                <a:ext cx="304" cy="78"/>
              </a:xfrm>
              <a:custGeom>
                <a:avLst/>
                <a:gdLst>
                  <a:gd name="T0" fmla="*/ 0 w 304"/>
                  <a:gd name="T1" fmla="*/ 1 h 78"/>
                  <a:gd name="T2" fmla="*/ 19 w 304"/>
                  <a:gd name="T3" fmla="*/ 0 h 78"/>
                  <a:gd name="T4" fmla="*/ 304 w 304"/>
                  <a:gd name="T5" fmla="*/ 61 h 78"/>
                  <a:gd name="T6" fmla="*/ 304 w 304"/>
                  <a:gd name="T7" fmla="*/ 75 h 78"/>
                  <a:gd name="T8" fmla="*/ 287 w 304"/>
                  <a:gd name="T9" fmla="*/ 78 h 78"/>
                  <a:gd name="T10" fmla="*/ 287 w 304"/>
                  <a:gd name="T11" fmla="*/ 65 h 78"/>
                  <a:gd name="T12" fmla="*/ 0 w 304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78">
                    <a:moveTo>
                      <a:pt x="0" y="1"/>
                    </a:moveTo>
                    <a:lnTo>
                      <a:pt x="19" y="0"/>
                    </a:lnTo>
                    <a:lnTo>
                      <a:pt x="304" y="61"/>
                    </a:lnTo>
                    <a:lnTo>
                      <a:pt x="304" y="75"/>
                    </a:lnTo>
                    <a:lnTo>
                      <a:pt x="287" y="78"/>
                    </a:lnTo>
                    <a:lnTo>
                      <a:pt x="287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" name="Freeform 121"/>
              <p:cNvSpPr>
                <a:spLocks/>
              </p:cNvSpPr>
              <p:nvPr/>
            </p:nvSpPr>
            <p:spPr bwMode="auto">
              <a:xfrm>
                <a:off x="518" y="2256"/>
                <a:ext cx="277" cy="122"/>
              </a:xfrm>
              <a:custGeom>
                <a:avLst/>
                <a:gdLst>
                  <a:gd name="T0" fmla="*/ 231 w 277"/>
                  <a:gd name="T1" fmla="*/ 0 h 122"/>
                  <a:gd name="T2" fmla="*/ 0 w 277"/>
                  <a:gd name="T3" fmla="*/ 14 h 122"/>
                  <a:gd name="T4" fmla="*/ 277 w 277"/>
                  <a:gd name="T5" fmla="*/ 54 h 122"/>
                  <a:gd name="T6" fmla="*/ 277 w 277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122">
                    <a:moveTo>
                      <a:pt x="231" y="0"/>
                    </a:moveTo>
                    <a:lnTo>
                      <a:pt x="0" y="14"/>
                    </a:lnTo>
                    <a:lnTo>
                      <a:pt x="277" y="54"/>
                    </a:lnTo>
                    <a:lnTo>
                      <a:pt x="277" y="1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" name="Line 122"/>
              <p:cNvSpPr>
                <a:spLocks noChangeShapeType="1"/>
              </p:cNvSpPr>
              <p:nvPr/>
            </p:nvSpPr>
            <p:spPr bwMode="auto">
              <a:xfrm>
                <a:off x="651" y="2290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" name="Line 123"/>
              <p:cNvSpPr>
                <a:spLocks noChangeShapeType="1"/>
              </p:cNvSpPr>
              <p:nvPr/>
            </p:nvSpPr>
            <p:spPr bwMode="auto">
              <a:xfrm>
                <a:off x="616" y="2265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3" name="Line 124"/>
              <p:cNvSpPr>
                <a:spLocks noChangeShapeType="1"/>
              </p:cNvSpPr>
              <p:nvPr/>
            </p:nvSpPr>
            <p:spPr bwMode="auto">
              <a:xfrm>
                <a:off x="573" y="2278"/>
                <a:ext cx="1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4" name="Line 125"/>
              <p:cNvSpPr>
                <a:spLocks noChangeShapeType="1"/>
              </p:cNvSpPr>
              <p:nvPr/>
            </p:nvSpPr>
            <p:spPr bwMode="auto">
              <a:xfrm>
                <a:off x="691" y="2261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5" name="Freeform 126"/>
              <p:cNvSpPr>
                <a:spLocks/>
              </p:cNvSpPr>
              <p:nvPr/>
            </p:nvSpPr>
            <p:spPr bwMode="auto">
              <a:xfrm>
                <a:off x="508" y="2304"/>
                <a:ext cx="1013" cy="149"/>
              </a:xfrm>
              <a:custGeom>
                <a:avLst/>
                <a:gdLst>
                  <a:gd name="T0" fmla="*/ 1008 w 1013"/>
                  <a:gd name="T1" fmla="*/ 125 h 149"/>
                  <a:gd name="T2" fmla="*/ 237 w 1013"/>
                  <a:gd name="T3" fmla="*/ 0 h 149"/>
                  <a:gd name="T4" fmla="*/ 0 w 1013"/>
                  <a:gd name="T5" fmla="*/ 16 h 149"/>
                  <a:gd name="T6" fmla="*/ 0 w 1013"/>
                  <a:gd name="T7" fmla="*/ 32 h 149"/>
                  <a:gd name="T8" fmla="*/ 287 w 1013"/>
                  <a:gd name="T9" fmla="*/ 93 h 149"/>
                  <a:gd name="T10" fmla="*/ 681 w 1013"/>
                  <a:gd name="T11" fmla="*/ 93 h 149"/>
                  <a:gd name="T12" fmla="*/ 1013 w 1013"/>
                  <a:gd name="T13" fmla="*/ 149 h 149"/>
                  <a:gd name="T14" fmla="*/ 1008 w 1013"/>
                  <a:gd name="T15" fmla="*/ 125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3" h="149">
                    <a:moveTo>
                      <a:pt x="1008" y="125"/>
                    </a:moveTo>
                    <a:lnTo>
                      <a:pt x="237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287" y="93"/>
                    </a:lnTo>
                    <a:lnTo>
                      <a:pt x="681" y="93"/>
                    </a:lnTo>
                    <a:lnTo>
                      <a:pt x="1013" y="149"/>
                    </a:lnTo>
                    <a:lnTo>
                      <a:pt x="1008" y="1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6" name="Freeform 127"/>
              <p:cNvSpPr>
                <a:spLocks/>
              </p:cNvSpPr>
              <p:nvPr/>
            </p:nvSpPr>
            <p:spPr bwMode="auto">
              <a:xfrm>
                <a:off x="1516" y="2429"/>
                <a:ext cx="1214" cy="80"/>
              </a:xfrm>
              <a:custGeom>
                <a:avLst/>
                <a:gdLst>
                  <a:gd name="T0" fmla="*/ 0 w 1214"/>
                  <a:gd name="T1" fmla="*/ 0 h 80"/>
                  <a:gd name="T2" fmla="*/ 257 w 1214"/>
                  <a:gd name="T3" fmla="*/ 48 h 80"/>
                  <a:gd name="T4" fmla="*/ 859 w 1214"/>
                  <a:gd name="T5" fmla="*/ 6 h 80"/>
                  <a:gd name="T6" fmla="*/ 1214 w 1214"/>
                  <a:gd name="T7" fmla="*/ 58 h 80"/>
                  <a:gd name="T8" fmla="*/ 1214 w 1214"/>
                  <a:gd name="T9" fmla="*/ 80 h 80"/>
                  <a:gd name="T10" fmla="*/ 859 w 1214"/>
                  <a:gd name="T11" fmla="*/ 29 h 80"/>
                  <a:gd name="T12" fmla="*/ 251 w 1214"/>
                  <a:gd name="T13" fmla="*/ 73 h 80"/>
                  <a:gd name="T14" fmla="*/ 5 w 1214"/>
                  <a:gd name="T15" fmla="*/ 24 h 80"/>
                  <a:gd name="T16" fmla="*/ 0 w 1214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4" h="80">
                    <a:moveTo>
                      <a:pt x="0" y="0"/>
                    </a:moveTo>
                    <a:lnTo>
                      <a:pt x="257" y="48"/>
                    </a:lnTo>
                    <a:lnTo>
                      <a:pt x="859" y="6"/>
                    </a:lnTo>
                    <a:lnTo>
                      <a:pt x="1214" y="58"/>
                    </a:lnTo>
                    <a:lnTo>
                      <a:pt x="1214" y="80"/>
                    </a:lnTo>
                    <a:lnTo>
                      <a:pt x="859" y="29"/>
                    </a:lnTo>
                    <a:lnTo>
                      <a:pt x="251" y="73"/>
                    </a:lnTo>
                    <a:lnTo>
                      <a:pt x="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7" name="Freeform 128"/>
              <p:cNvSpPr>
                <a:spLocks/>
              </p:cNvSpPr>
              <p:nvPr/>
            </p:nvSpPr>
            <p:spPr bwMode="auto">
              <a:xfrm>
                <a:off x="2026" y="2329"/>
                <a:ext cx="2206" cy="421"/>
              </a:xfrm>
              <a:custGeom>
                <a:avLst/>
                <a:gdLst>
                  <a:gd name="T0" fmla="*/ 1704 w 2206"/>
                  <a:gd name="T1" fmla="*/ 36 h 421"/>
                  <a:gd name="T2" fmla="*/ 1417 w 2206"/>
                  <a:gd name="T3" fmla="*/ 69 h 421"/>
                  <a:gd name="T4" fmla="*/ 1316 w 2206"/>
                  <a:gd name="T5" fmla="*/ 44 h 421"/>
                  <a:gd name="T6" fmla="*/ 1221 w 2206"/>
                  <a:gd name="T7" fmla="*/ 55 h 421"/>
                  <a:gd name="T8" fmla="*/ 1316 w 2206"/>
                  <a:gd name="T9" fmla="*/ 77 h 421"/>
                  <a:gd name="T10" fmla="*/ 92 w 2206"/>
                  <a:gd name="T11" fmla="*/ 228 h 421"/>
                  <a:gd name="T12" fmla="*/ 0 w 2206"/>
                  <a:gd name="T13" fmla="*/ 213 h 421"/>
                  <a:gd name="T14" fmla="*/ 1 w 2206"/>
                  <a:gd name="T15" fmla="*/ 247 h 421"/>
                  <a:gd name="T16" fmla="*/ 465 w 2206"/>
                  <a:gd name="T17" fmla="*/ 351 h 421"/>
                  <a:gd name="T18" fmla="*/ 677 w 2206"/>
                  <a:gd name="T19" fmla="*/ 390 h 421"/>
                  <a:gd name="T20" fmla="*/ 816 w 2206"/>
                  <a:gd name="T21" fmla="*/ 412 h 421"/>
                  <a:gd name="T22" fmla="*/ 873 w 2206"/>
                  <a:gd name="T23" fmla="*/ 421 h 421"/>
                  <a:gd name="T24" fmla="*/ 939 w 2206"/>
                  <a:gd name="T25" fmla="*/ 418 h 421"/>
                  <a:gd name="T26" fmla="*/ 1017 w 2206"/>
                  <a:gd name="T27" fmla="*/ 421 h 421"/>
                  <a:gd name="T28" fmla="*/ 1104 w 2206"/>
                  <a:gd name="T29" fmla="*/ 412 h 421"/>
                  <a:gd name="T30" fmla="*/ 1194 w 2206"/>
                  <a:gd name="T31" fmla="*/ 394 h 421"/>
                  <a:gd name="T32" fmla="*/ 1200 w 2206"/>
                  <a:gd name="T33" fmla="*/ 358 h 421"/>
                  <a:gd name="T34" fmla="*/ 1095 w 2206"/>
                  <a:gd name="T35" fmla="*/ 379 h 421"/>
                  <a:gd name="T36" fmla="*/ 1001 w 2206"/>
                  <a:gd name="T37" fmla="*/ 390 h 421"/>
                  <a:gd name="T38" fmla="*/ 822 w 2206"/>
                  <a:gd name="T39" fmla="*/ 376 h 421"/>
                  <a:gd name="T40" fmla="*/ 725 w 2206"/>
                  <a:gd name="T41" fmla="*/ 362 h 421"/>
                  <a:gd name="T42" fmla="*/ 649 w 2206"/>
                  <a:gd name="T43" fmla="*/ 344 h 421"/>
                  <a:gd name="T44" fmla="*/ 276 w 2206"/>
                  <a:gd name="T45" fmla="*/ 267 h 421"/>
                  <a:gd name="T46" fmla="*/ 1996 w 2206"/>
                  <a:gd name="T47" fmla="*/ 17 h 421"/>
                  <a:gd name="T48" fmla="*/ 2114 w 2206"/>
                  <a:gd name="T49" fmla="*/ 27 h 421"/>
                  <a:gd name="T50" fmla="*/ 2160 w 2206"/>
                  <a:gd name="T51" fmla="*/ 21 h 421"/>
                  <a:gd name="T52" fmla="*/ 2206 w 2206"/>
                  <a:gd name="T53" fmla="*/ 13 h 421"/>
                  <a:gd name="T54" fmla="*/ 2206 w 2206"/>
                  <a:gd name="T55" fmla="*/ 0 h 421"/>
                  <a:gd name="T56" fmla="*/ 2178 w 2206"/>
                  <a:gd name="T57" fmla="*/ 9 h 421"/>
                  <a:gd name="T58" fmla="*/ 2114 w 2206"/>
                  <a:gd name="T59" fmla="*/ 15 h 421"/>
                  <a:gd name="T60" fmla="*/ 1992 w 2206"/>
                  <a:gd name="T61" fmla="*/ 4 h 421"/>
                  <a:gd name="T62" fmla="*/ 1704 w 2206"/>
                  <a:gd name="T63" fmla="*/ 36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06" h="421">
                    <a:moveTo>
                      <a:pt x="1704" y="36"/>
                    </a:moveTo>
                    <a:lnTo>
                      <a:pt x="1417" y="69"/>
                    </a:lnTo>
                    <a:lnTo>
                      <a:pt x="1316" y="44"/>
                    </a:lnTo>
                    <a:lnTo>
                      <a:pt x="1221" y="55"/>
                    </a:lnTo>
                    <a:lnTo>
                      <a:pt x="1316" y="77"/>
                    </a:lnTo>
                    <a:lnTo>
                      <a:pt x="92" y="228"/>
                    </a:lnTo>
                    <a:lnTo>
                      <a:pt x="0" y="213"/>
                    </a:lnTo>
                    <a:lnTo>
                      <a:pt x="1" y="247"/>
                    </a:lnTo>
                    <a:lnTo>
                      <a:pt x="465" y="351"/>
                    </a:lnTo>
                    <a:lnTo>
                      <a:pt x="677" y="390"/>
                    </a:lnTo>
                    <a:lnTo>
                      <a:pt x="816" y="412"/>
                    </a:lnTo>
                    <a:lnTo>
                      <a:pt x="873" y="421"/>
                    </a:lnTo>
                    <a:lnTo>
                      <a:pt x="939" y="418"/>
                    </a:lnTo>
                    <a:lnTo>
                      <a:pt x="1017" y="421"/>
                    </a:lnTo>
                    <a:lnTo>
                      <a:pt x="1104" y="412"/>
                    </a:lnTo>
                    <a:lnTo>
                      <a:pt x="1194" y="394"/>
                    </a:lnTo>
                    <a:lnTo>
                      <a:pt x="1200" y="358"/>
                    </a:lnTo>
                    <a:lnTo>
                      <a:pt x="1095" y="379"/>
                    </a:lnTo>
                    <a:lnTo>
                      <a:pt x="1001" y="390"/>
                    </a:lnTo>
                    <a:lnTo>
                      <a:pt x="822" y="376"/>
                    </a:lnTo>
                    <a:lnTo>
                      <a:pt x="725" y="362"/>
                    </a:lnTo>
                    <a:lnTo>
                      <a:pt x="649" y="344"/>
                    </a:lnTo>
                    <a:lnTo>
                      <a:pt x="276" y="267"/>
                    </a:lnTo>
                    <a:lnTo>
                      <a:pt x="1996" y="17"/>
                    </a:lnTo>
                    <a:lnTo>
                      <a:pt x="2114" y="27"/>
                    </a:lnTo>
                    <a:lnTo>
                      <a:pt x="2160" y="21"/>
                    </a:lnTo>
                    <a:lnTo>
                      <a:pt x="2206" y="13"/>
                    </a:lnTo>
                    <a:lnTo>
                      <a:pt x="2206" y="0"/>
                    </a:lnTo>
                    <a:lnTo>
                      <a:pt x="2178" y="9"/>
                    </a:lnTo>
                    <a:lnTo>
                      <a:pt x="2114" y="15"/>
                    </a:lnTo>
                    <a:lnTo>
                      <a:pt x="1992" y="4"/>
                    </a:lnTo>
                    <a:lnTo>
                      <a:pt x="1704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8" name="Freeform 129"/>
              <p:cNvSpPr>
                <a:spLocks/>
              </p:cNvSpPr>
              <p:nvPr/>
            </p:nvSpPr>
            <p:spPr bwMode="auto">
              <a:xfrm>
                <a:off x="1521" y="2347"/>
                <a:ext cx="1828" cy="140"/>
              </a:xfrm>
              <a:custGeom>
                <a:avLst/>
                <a:gdLst>
                  <a:gd name="T0" fmla="*/ 0 w 1828"/>
                  <a:gd name="T1" fmla="*/ 82 h 140"/>
                  <a:gd name="T2" fmla="*/ 1314 w 1828"/>
                  <a:gd name="T3" fmla="*/ 0 h 140"/>
                  <a:gd name="T4" fmla="*/ 1515 w 1828"/>
                  <a:gd name="T5" fmla="*/ 46 h 140"/>
                  <a:gd name="T6" fmla="*/ 1686 w 1828"/>
                  <a:gd name="T7" fmla="*/ 31 h 140"/>
                  <a:gd name="T8" fmla="*/ 1828 w 1828"/>
                  <a:gd name="T9" fmla="*/ 59 h 140"/>
                  <a:gd name="T10" fmla="*/ 1209 w 1828"/>
                  <a:gd name="T11" fmla="*/ 140 h 140"/>
                  <a:gd name="T12" fmla="*/ 854 w 1828"/>
                  <a:gd name="T13" fmla="*/ 88 h 140"/>
                  <a:gd name="T14" fmla="*/ 252 w 1828"/>
                  <a:gd name="T15" fmla="*/ 130 h 140"/>
                  <a:gd name="T16" fmla="*/ 0 w 1828"/>
                  <a:gd name="T17" fmla="*/ 82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28" h="140">
                    <a:moveTo>
                      <a:pt x="0" y="82"/>
                    </a:moveTo>
                    <a:lnTo>
                      <a:pt x="1314" y="0"/>
                    </a:lnTo>
                    <a:lnTo>
                      <a:pt x="1515" y="46"/>
                    </a:lnTo>
                    <a:lnTo>
                      <a:pt x="1686" y="31"/>
                    </a:lnTo>
                    <a:lnTo>
                      <a:pt x="1828" y="59"/>
                    </a:lnTo>
                    <a:lnTo>
                      <a:pt x="1209" y="140"/>
                    </a:lnTo>
                    <a:lnTo>
                      <a:pt x="854" y="88"/>
                    </a:lnTo>
                    <a:lnTo>
                      <a:pt x="252" y="13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auto">
              <a:xfrm>
                <a:off x="3301" y="2286"/>
                <a:ext cx="927" cy="129"/>
              </a:xfrm>
              <a:custGeom>
                <a:avLst/>
                <a:gdLst>
                  <a:gd name="T0" fmla="*/ 0 w 927"/>
                  <a:gd name="T1" fmla="*/ 83 h 129"/>
                  <a:gd name="T2" fmla="*/ 136 w 927"/>
                  <a:gd name="T3" fmla="*/ 129 h 129"/>
                  <a:gd name="T4" fmla="*/ 715 w 927"/>
                  <a:gd name="T5" fmla="*/ 51 h 129"/>
                  <a:gd name="T6" fmla="*/ 874 w 927"/>
                  <a:gd name="T7" fmla="*/ 59 h 129"/>
                  <a:gd name="T8" fmla="*/ 927 w 927"/>
                  <a:gd name="T9" fmla="*/ 43 h 129"/>
                  <a:gd name="T10" fmla="*/ 651 w 927"/>
                  <a:gd name="T11" fmla="*/ 0 h 129"/>
                  <a:gd name="T12" fmla="*/ 166 w 927"/>
                  <a:gd name="T13" fmla="*/ 26 h 129"/>
                  <a:gd name="T14" fmla="*/ 0 w 927"/>
                  <a:gd name="T15" fmla="*/ 83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7" h="129">
                    <a:moveTo>
                      <a:pt x="0" y="83"/>
                    </a:moveTo>
                    <a:lnTo>
                      <a:pt x="136" y="129"/>
                    </a:lnTo>
                    <a:lnTo>
                      <a:pt x="715" y="51"/>
                    </a:lnTo>
                    <a:lnTo>
                      <a:pt x="874" y="59"/>
                    </a:lnTo>
                    <a:lnTo>
                      <a:pt x="927" y="43"/>
                    </a:lnTo>
                    <a:lnTo>
                      <a:pt x="651" y="0"/>
                    </a:lnTo>
                    <a:lnTo>
                      <a:pt x="166" y="2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auto">
              <a:xfrm>
                <a:off x="3114" y="2341"/>
                <a:ext cx="129" cy="82"/>
              </a:xfrm>
              <a:custGeom>
                <a:avLst/>
                <a:gdLst>
                  <a:gd name="T0" fmla="*/ 74 w 129"/>
                  <a:gd name="T1" fmla="*/ 72 h 82"/>
                  <a:gd name="T2" fmla="*/ 62 w 129"/>
                  <a:gd name="T3" fmla="*/ 76 h 82"/>
                  <a:gd name="T4" fmla="*/ 48 w 129"/>
                  <a:gd name="T5" fmla="*/ 78 h 82"/>
                  <a:gd name="T6" fmla="*/ 36 w 129"/>
                  <a:gd name="T7" fmla="*/ 76 h 82"/>
                  <a:gd name="T8" fmla="*/ 20 w 129"/>
                  <a:gd name="T9" fmla="*/ 80 h 82"/>
                  <a:gd name="T10" fmla="*/ 10 w 129"/>
                  <a:gd name="T11" fmla="*/ 82 h 82"/>
                  <a:gd name="T12" fmla="*/ 0 w 129"/>
                  <a:gd name="T13" fmla="*/ 65 h 82"/>
                  <a:gd name="T14" fmla="*/ 6 w 129"/>
                  <a:gd name="T15" fmla="*/ 52 h 82"/>
                  <a:gd name="T16" fmla="*/ 2 w 129"/>
                  <a:gd name="T17" fmla="*/ 48 h 82"/>
                  <a:gd name="T18" fmla="*/ 18 w 129"/>
                  <a:gd name="T19" fmla="*/ 24 h 82"/>
                  <a:gd name="T20" fmla="*/ 32 w 129"/>
                  <a:gd name="T21" fmla="*/ 18 h 82"/>
                  <a:gd name="T22" fmla="*/ 38 w 129"/>
                  <a:gd name="T23" fmla="*/ 22 h 82"/>
                  <a:gd name="T24" fmla="*/ 48 w 129"/>
                  <a:gd name="T25" fmla="*/ 20 h 82"/>
                  <a:gd name="T26" fmla="*/ 56 w 129"/>
                  <a:gd name="T27" fmla="*/ 18 h 82"/>
                  <a:gd name="T28" fmla="*/ 60 w 129"/>
                  <a:gd name="T29" fmla="*/ 6 h 82"/>
                  <a:gd name="T30" fmla="*/ 75 w 129"/>
                  <a:gd name="T31" fmla="*/ 0 h 82"/>
                  <a:gd name="T32" fmla="*/ 90 w 129"/>
                  <a:gd name="T33" fmla="*/ 0 h 82"/>
                  <a:gd name="T34" fmla="*/ 106 w 129"/>
                  <a:gd name="T35" fmla="*/ 12 h 82"/>
                  <a:gd name="T36" fmla="*/ 118 w 129"/>
                  <a:gd name="T37" fmla="*/ 18 h 82"/>
                  <a:gd name="T38" fmla="*/ 123 w 129"/>
                  <a:gd name="T39" fmla="*/ 27 h 82"/>
                  <a:gd name="T40" fmla="*/ 129 w 129"/>
                  <a:gd name="T41" fmla="*/ 36 h 82"/>
                  <a:gd name="T42" fmla="*/ 128 w 129"/>
                  <a:gd name="T43" fmla="*/ 46 h 82"/>
                  <a:gd name="T44" fmla="*/ 128 w 129"/>
                  <a:gd name="T45" fmla="*/ 57 h 82"/>
                  <a:gd name="T46" fmla="*/ 120 w 129"/>
                  <a:gd name="T47" fmla="*/ 63 h 82"/>
                  <a:gd name="T48" fmla="*/ 112 w 129"/>
                  <a:gd name="T49" fmla="*/ 72 h 82"/>
                  <a:gd name="T50" fmla="*/ 100 w 129"/>
                  <a:gd name="T51" fmla="*/ 76 h 82"/>
                  <a:gd name="T52" fmla="*/ 88 w 129"/>
                  <a:gd name="T53" fmla="*/ 74 h 82"/>
                  <a:gd name="T54" fmla="*/ 74 w 129"/>
                  <a:gd name="T55" fmla="*/ 72 h 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9" h="82">
                    <a:moveTo>
                      <a:pt x="74" y="72"/>
                    </a:moveTo>
                    <a:lnTo>
                      <a:pt x="62" y="76"/>
                    </a:lnTo>
                    <a:lnTo>
                      <a:pt x="48" y="78"/>
                    </a:lnTo>
                    <a:lnTo>
                      <a:pt x="36" y="76"/>
                    </a:lnTo>
                    <a:lnTo>
                      <a:pt x="20" y="80"/>
                    </a:lnTo>
                    <a:lnTo>
                      <a:pt x="10" y="82"/>
                    </a:lnTo>
                    <a:lnTo>
                      <a:pt x="0" y="65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18" y="24"/>
                    </a:lnTo>
                    <a:lnTo>
                      <a:pt x="32" y="18"/>
                    </a:lnTo>
                    <a:lnTo>
                      <a:pt x="38" y="22"/>
                    </a:lnTo>
                    <a:lnTo>
                      <a:pt x="48" y="20"/>
                    </a:lnTo>
                    <a:lnTo>
                      <a:pt x="56" y="18"/>
                    </a:lnTo>
                    <a:lnTo>
                      <a:pt x="60" y="6"/>
                    </a:lnTo>
                    <a:lnTo>
                      <a:pt x="75" y="0"/>
                    </a:lnTo>
                    <a:lnTo>
                      <a:pt x="90" y="0"/>
                    </a:lnTo>
                    <a:lnTo>
                      <a:pt x="106" y="12"/>
                    </a:lnTo>
                    <a:lnTo>
                      <a:pt x="118" y="18"/>
                    </a:lnTo>
                    <a:lnTo>
                      <a:pt x="123" y="27"/>
                    </a:lnTo>
                    <a:lnTo>
                      <a:pt x="129" y="36"/>
                    </a:lnTo>
                    <a:lnTo>
                      <a:pt x="128" y="46"/>
                    </a:lnTo>
                    <a:lnTo>
                      <a:pt x="128" y="57"/>
                    </a:lnTo>
                    <a:lnTo>
                      <a:pt x="120" y="63"/>
                    </a:lnTo>
                    <a:lnTo>
                      <a:pt x="112" y="72"/>
                    </a:lnTo>
                    <a:lnTo>
                      <a:pt x="100" y="76"/>
                    </a:lnTo>
                    <a:lnTo>
                      <a:pt x="88" y="74"/>
                    </a:lnTo>
                    <a:lnTo>
                      <a:pt x="74" y="72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" name="Freeform 132"/>
              <p:cNvSpPr>
                <a:spLocks/>
              </p:cNvSpPr>
              <p:nvPr/>
            </p:nvSpPr>
            <p:spPr bwMode="auto">
              <a:xfrm>
                <a:off x="2821" y="2344"/>
                <a:ext cx="126" cy="68"/>
              </a:xfrm>
              <a:custGeom>
                <a:avLst/>
                <a:gdLst>
                  <a:gd name="T0" fmla="*/ 73 w 126"/>
                  <a:gd name="T1" fmla="*/ 59 h 68"/>
                  <a:gd name="T2" fmla="*/ 61 w 126"/>
                  <a:gd name="T3" fmla="*/ 62 h 68"/>
                  <a:gd name="T4" fmla="*/ 47 w 126"/>
                  <a:gd name="T5" fmla="*/ 64 h 68"/>
                  <a:gd name="T6" fmla="*/ 35 w 126"/>
                  <a:gd name="T7" fmla="*/ 62 h 68"/>
                  <a:gd name="T8" fmla="*/ 19 w 126"/>
                  <a:gd name="T9" fmla="*/ 66 h 68"/>
                  <a:gd name="T10" fmla="*/ 9 w 126"/>
                  <a:gd name="T11" fmla="*/ 68 h 68"/>
                  <a:gd name="T12" fmla="*/ 0 w 126"/>
                  <a:gd name="T13" fmla="*/ 52 h 68"/>
                  <a:gd name="T14" fmla="*/ 5 w 126"/>
                  <a:gd name="T15" fmla="*/ 38 h 68"/>
                  <a:gd name="T16" fmla="*/ 1 w 126"/>
                  <a:gd name="T17" fmla="*/ 35 h 68"/>
                  <a:gd name="T18" fmla="*/ 17 w 126"/>
                  <a:gd name="T19" fmla="*/ 10 h 68"/>
                  <a:gd name="T20" fmla="*/ 31 w 126"/>
                  <a:gd name="T21" fmla="*/ 5 h 68"/>
                  <a:gd name="T22" fmla="*/ 37 w 126"/>
                  <a:gd name="T23" fmla="*/ 8 h 68"/>
                  <a:gd name="T24" fmla="*/ 47 w 126"/>
                  <a:gd name="T25" fmla="*/ 7 h 68"/>
                  <a:gd name="T26" fmla="*/ 55 w 126"/>
                  <a:gd name="T27" fmla="*/ 5 h 68"/>
                  <a:gd name="T28" fmla="*/ 63 w 126"/>
                  <a:gd name="T29" fmla="*/ 0 h 68"/>
                  <a:gd name="T30" fmla="*/ 71 w 126"/>
                  <a:gd name="T31" fmla="*/ 1 h 68"/>
                  <a:gd name="T32" fmla="*/ 87 w 126"/>
                  <a:gd name="T33" fmla="*/ 0 h 68"/>
                  <a:gd name="T34" fmla="*/ 101 w 126"/>
                  <a:gd name="T35" fmla="*/ 7 h 68"/>
                  <a:gd name="T36" fmla="*/ 109 w 126"/>
                  <a:gd name="T37" fmla="*/ 10 h 68"/>
                  <a:gd name="T38" fmla="*/ 114 w 126"/>
                  <a:gd name="T39" fmla="*/ 18 h 68"/>
                  <a:gd name="T40" fmla="*/ 121 w 126"/>
                  <a:gd name="T41" fmla="*/ 25 h 68"/>
                  <a:gd name="T42" fmla="*/ 126 w 126"/>
                  <a:gd name="T43" fmla="*/ 33 h 68"/>
                  <a:gd name="T44" fmla="*/ 126 w 126"/>
                  <a:gd name="T45" fmla="*/ 44 h 68"/>
                  <a:gd name="T46" fmla="*/ 119 w 126"/>
                  <a:gd name="T47" fmla="*/ 50 h 68"/>
                  <a:gd name="T48" fmla="*/ 110 w 126"/>
                  <a:gd name="T49" fmla="*/ 59 h 68"/>
                  <a:gd name="T50" fmla="*/ 99 w 126"/>
                  <a:gd name="T51" fmla="*/ 62 h 68"/>
                  <a:gd name="T52" fmla="*/ 87 w 126"/>
                  <a:gd name="T53" fmla="*/ 61 h 68"/>
                  <a:gd name="T54" fmla="*/ 73 w 126"/>
                  <a:gd name="T55" fmla="*/ 59 h 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6" h="68">
                    <a:moveTo>
                      <a:pt x="73" y="59"/>
                    </a:moveTo>
                    <a:lnTo>
                      <a:pt x="61" y="62"/>
                    </a:lnTo>
                    <a:lnTo>
                      <a:pt x="47" y="64"/>
                    </a:lnTo>
                    <a:lnTo>
                      <a:pt x="35" y="62"/>
                    </a:lnTo>
                    <a:lnTo>
                      <a:pt x="19" y="66"/>
                    </a:lnTo>
                    <a:lnTo>
                      <a:pt x="9" y="68"/>
                    </a:lnTo>
                    <a:lnTo>
                      <a:pt x="0" y="52"/>
                    </a:lnTo>
                    <a:lnTo>
                      <a:pt x="5" y="38"/>
                    </a:lnTo>
                    <a:lnTo>
                      <a:pt x="1" y="35"/>
                    </a:lnTo>
                    <a:lnTo>
                      <a:pt x="17" y="10"/>
                    </a:lnTo>
                    <a:lnTo>
                      <a:pt x="31" y="5"/>
                    </a:lnTo>
                    <a:lnTo>
                      <a:pt x="37" y="8"/>
                    </a:lnTo>
                    <a:lnTo>
                      <a:pt x="47" y="7"/>
                    </a:lnTo>
                    <a:lnTo>
                      <a:pt x="55" y="5"/>
                    </a:lnTo>
                    <a:lnTo>
                      <a:pt x="63" y="0"/>
                    </a:lnTo>
                    <a:lnTo>
                      <a:pt x="71" y="1"/>
                    </a:lnTo>
                    <a:lnTo>
                      <a:pt x="87" y="0"/>
                    </a:lnTo>
                    <a:lnTo>
                      <a:pt x="101" y="7"/>
                    </a:lnTo>
                    <a:lnTo>
                      <a:pt x="109" y="10"/>
                    </a:lnTo>
                    <a:lnTo>
                      <a:pt x="114" y="18"/>
                    </a:lnTo>
                    <a:lnTo>
                      <a:pt x="121" y="25"/>
                    </a:lnTo>
                    <a:lnTo>
                      <a:pt x="126" y="33"/>
                    </a:lnTo>
                    <a:lnTo>
                      <a:pt x="126" y="44"/>
                    </a:lnTo>
                    <a:lnTo>
                      <a:pt x="119" y="50"/>
                    </a:lnTo>
                    <a:lnTo>
                      <a:pt x="110" y="59"/>
                    </a:lnTo>
                    <a:lnTo>
                      <a:pt x="99" y="62"/>
                    </a:lnTo>
                    <a:lnTo>
                      <a:pt x="87" y="61"/>
                    </a:lnTo>
                    <a:lnTo>
                      <a:pt x="73" y="5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" name="Freeform 133"/>
              <p:cNvSpPr>
                <a:spLocks/>
              </p:cNvSpPr>
              <p:nvPr/>
            </p:nvSpPr>
            <p:spPr bwMode="auto">
              <a:xfrm>
                <a:off x="2920" y="2341"/>
                <a:ext cx="137" cy="74"/>
              </a:xfrm>
              <a:custGeom>
                <a:avLst/>
                <a:gdLst>
                  <a:gd name="T0" fmla="*/ 79 w 137"/>
                  <a:gd name="T1" fmla="*/ 64 h 74"/>
                  <a:gd name="T2" fmla="*/ 66 w 137"/>
                  <a:gd name="T3" fmla="*/ 68 h 74"/>
                  <a:gd name="T4" fmla="*/ 51 w 137"/>
                  <a:gd name="T5" fmla="*/ 70 h 74"/>
                  <a:gd name="T6" fmla="*/ 38 w 137"/>
                  <a:gd name="T7" fmla="*/ 68 h 74"/>
                  <a:gd name="T8" fmla="*/ 21 w 137"/>
                  <a:gd name="T9" fmla="*/ 72 h 74"/>
                  <a:gd name="T10" fmla="*/ 10 w 137"/>
                  <a:gd name="T11" fmla="*/ 74 h 74"/>
                  <a:gd name="T12" fmla="*/ 0 w 137"/>
                  <a:gd name="T13" fmla="*/ 56 h 74"/>
                  <a:gd name="T14" fmla="*/ 6 w 137"/>
                  <a:gd name="T15" fmla="*/ 42 h 74"/>
                  <a:gd name="T16" fmla="*/ 2 w 137"/>
                  <a:gd name="T17" fmla="*/ 38 h 74"/>
                  <a:gd name="T18" fmla="*/ 19 w 137"/>
                  <a:gd name="T19" fmla="*/ 12 h 74"/>
                  <a:gd name="T20" fmla="*/ 34 w 137"/>
                  <a:gd name="T21" fmla="*/ 6 h 74"/>
                  <a:gd name="T22" fmla="*/ 40 w 137"/>
                  <a:gd name="T23" fmla="*/ 10 h 74"/>
                  <a:gd name="T24" fmla="*/ 51 w 137"/>
                  <a:gd name="T25" fmla="*/ 8 h 74"/>
                  <a:gd name="T26" fmla="*/ 60 w 137"/>
                  <a:gd name="T27" fmla="*/ 6 h 74"/>
                  <a:gd name="T28" fmla="*/ 68 w 137"/>
                  <a:gd name="T29" fmla="*/ 0 h 74"/>
                  <a:gd name="T30" fmla="*/ 77 w 137"/>
                  <a:gd name="T31" fmla="*/ 2 h 74"/>
                  <a:gd name="T32" fmla="*/ 94 w 137"/>
                  <a:gd name="T33" fmla="*/ 0 h 74"/>
                  <a:gd name="T34" fmla="*/ 109 w 137"/>
                  <a:gd name="T35" fmla="*/ 8 h 74"/>
                  <a:gd name="T36" fmla="*/ 118 w 137"/>
                  <a:gd name="T37" fmla="*/ 12 h 74"/>
                  <a:gd name="T38" fmla="*/ 124 w 137"/>
                  <a:gd name="T39" fmla="*/ 20 h 74"/>
                  <a:gd name="T40" fmla="*/ 131 w 137"/>
                  <a:gd name="T41" fmla="*/ 28 h 74"/>
                  <a:gd name="T42" fmla="*/ 137 w 137"/>
                  <a:gd name="T43" fmla="*/ 36 h 74"/>
                  <a:gd name="T44" fmla="*/ 137 w 137"/>
                  <a:gd name="T45" fmla="*/ 48 h 74"/>
                  <a:gd name="T46" fmla="*/ 128 w 137"/>
                  <a:gd name="T47" fmla="*/ 54 h 74"/>
                  <a:gd name="T48" fmla="*/ 120 w 137"/>
                  <a:gd name="T49" fmla="*/ 64 h 74"/>
                  <a:gd name="T50" fmla="*/ 107 w 137"/>
                  <a:gd name="T51" fmla="*/ 68 h 74"/>
                  <a:gd name="T52" fmla="*/ 94 w 137"/>
                  <a:gd name="T53" fmla="*/ 66 h 74"/>
                  <a:gd name="T54" fmla="*/ 79 w 137"/>
                  <a:gd name="T55" fmla="*/ 64 h 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7" h="74">
                    <a:moveTo>
                      <a:pt x="79" y="64"/>
                    </a:moveTo>
                    <a:lnTo>
                      <a:pt x="66" y="68"/>
                    </a:lnTo>
                    <a:lnTo>
                      <a:pt x="51" y="70"/>
                    </a:lnTo>
                    <a:lnTo>
                      <a:pt x="38" y="68"/>
                    </a:lnTo>
                    <a:lnTo>
                      <a:pt x="21" y="72"/>
                    </a:lnTo>
                    <a:lnTo>
                      <a:pt x="10" y="74"/>
                    </a:lnTo>
                    <a:lnTo>
                      <a:pt x="0" y="5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19" y="12"/>
                    </a:lnTo>
                    <a:lnTo>
                      <a:pt x="34" y="6"/>
                    </a:lnTo>
                    <a:lnTo>
                      <a:pt x="40" y="10"/>
                    </a:lnTo>
                    <a:lnTo>
                      <a:pt x="51" y="8"/>
                    </a:lnTo>
                    <a:lnTo>
                      <a:pt x="60" y="6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94" y="0"/>
                    </a:lnTo>
                    <a:lnTo>
                      <a:pt x="109" y="8"/>
                    </a:lnTo>
                    <a:lnTo>
                      <a:pt x="118" y="12"/>
                    </a:lnTo>
                    <a:lnTo>
                      <a:pt x="124" y="20"/>
                    </a:lnTo>
                    <a:lnTo>
                      <a:pt x="131" y="28"/>
                    </a:lnTo>
                    <a:lnTo>
                      <a:pt x="137" y="36"/>
                    </a:lnTo>
                    <a:lnTo>
                      <a:pt x="137" y="48"/>
                    </a:lnTo>
                    <a:lnTo>
                      <a:pt x="128" y="54"/>
                    </a:lnTo>
                    <a:lnTo>
                      <a:pt x="120" y="64"/>
                    </a:lnTo>
                    <a:lnTo>
                      <a:pt x="107" y="68"/>
                    </a:lnTo>
                    <a:lnTo>
                      <a:pt x="94" y="66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3" name="Freeform 134"/>
              <p:cNvSpPr>
                <a:spLocks/>
              </p:cNvSpPr>
              <p:nvPr/>
            </p:nvSpPr>
            <p:spPr bwMode="auto">
              <a:xfrm>
                <a:off x="2027" y="2459"/>
                <a:ext cx="604" cy="99"/>
              </a:xfrm>
              <a:custGeom>
                <a:avLst/>
                <a:gdLst>
                  <a:gd name="T0" fmla="*/ 91 w 604"/>
                  <a:gd name="T1" fmla="*/ 99 h 99"/>
                  <a:gd name="T2" fmla="*/ 604 w 604"/>
                  <a:gd name="T3" fmla="*/ 36 h 99"/>
                  <a:gd name="T4" fmla="*/ 511 w 604"/>
                  <a:gd name="T5" fmla="*/ 21 h 99"/>
                  <a:gd name="T6" fmla="*/ 225 w 604"/>
                  <a:gd name="T7" fmla="*/ 53 h 99"/>
                  <a:gd name="T8" fmla="*/ 222 w 604"/>
                  <a:gd name="T9" fmla="*/ 36 h 99"/>
                  <a:gd name="T10" fmla="*/ 201 w 604"/>
                  <a:gd name="T11" fmla="*/ 15 h 99"/>
                  <a:gd name="T12" fmla="*/ 189 w 604"/>
                  <a:gd name="T13" fmla="*/ 7 h 99"/>
                  <a:gd name="T14" fmla="*/ 167 w 604"/>
                  <a:gd name="T15" fmla="*/ 0 h 99"/>
                  <a:gd name="T16" fmla="*/ 140 w 604"/>
                  <a:gd name="T17" fmla="*/ 3 h 99"/>
                  <a:gd name="T18" fmla="*/ 128 w 604"/>
                  <a:gd name="T19" fmla="*/ 9 h 99"/>
                  <a:gd name="T20" fmla="*/ 117 w 604"/>
                  <a:gd name="T21" fmla="*/ 13 h 99"/>
                  <a:gd name="T22" fmla="*/ 113 w 604"/>
                  <a:gd name="T23" fmla="*/ 12 h 99"/>
                  <a:gd name="T24" fmla="*/ 110 w 604"/>
                  <a:gd name="T25" fmla="*/ 12 h 99"/>
                  <a:gd name="T26" fmla="*/ 108 w 604"/>
                  <a:gd name="T27" fmla="*/ 9 h 99"/>
                  <a:gd name="T28" fmla="*/ 101 w 604"/>
                  <a:gd name="T29" fmla="*/ 10 h 99"/>
                  <a:gd name="T30" fmla="*/ 93 w 604"/>
                  <a:gd name="T31" fmla="*/ 9 h 99"/>
                  <a:gd name="T32" fmla="*/ 87 w 604"/>
                  <a:gd name="T33" fmla="*/ 15 h 99"/>
                  <a:gd name="T34" fmla="*/ 83 w 604"/>
                  <a:gd name="T35" fmla="*/ 19 h 99"/>
                  <a:gd name="T36" fmla="*/ 80 w 604"/>
                  <a:gd name="T37" fmla="*/ 24 h 99"/>
                  <a:gd name="T38" fmla="*/ 77 w 604"/>
                  <a:gd name="T39" fmla="*/ 27 h 99"/>
                  <a:gd name="T40" fmla="*/ 74 w 604"/>
                  <a:gd name="T41" fmla="*/ 30 h 99"/>
                  <a:gd name="T42" fmla="*/ 71 w 604"/>
                  <a:gd name="T43" fmla="*/ 31 h 99"/>
                  <a:gd name="T44" fmla="*/ 63 w 604"/>
                  <a:gd name="T45" fmla="*/ 40 h 99"/>
                  <a:gd name="T46" fmla="*/ 60 w 604"/>
                  <a:gd name="T47" fmla="*/ 46 h 99"/>
                  <a:gd name="T48" fmla="*/ 66 w 604"/>
                  <a:gd name="T49" fmla="*/ 55 h 99"/>
                  <a:gd name="T50" fmla="*/ 62 w 604"/>
                  <a:gd name="T51" fmla="*/ 63 h 99"/>
                  <a:gd name="T52" fmla="*/ 60 w 604"/>
                  <a:gd name="T53" fmla="*/ 69 h 99"/>
                  <a:gd name="T54" fmla="*/ 66 w 604"/>
                  <a:gd name="T55" fmla="*/ 81 h 99"/>
                  <a:gd name="T56" fmla="*/ 0 w 604"/>
                  <a:gd name="T57" fmla="*/ 84 h 99"/>
                  <a:gd name="T58" fmla="*/ 91 w 604"/>
                  <a:gd name="T59" fmla="*/ 99 h 9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99">
                    <a:moveTo>
                      <a:pt x="91" y="99"/>
                    </a:moveTo>
                    <a:lnTo>
                      <a:pt x="604" y="36"/>
                    </a:lnTo>
                    <a:lnTo>
                      <a:pt x="511" y="21"/>
                    </a:lnTo>
                    <a:lnTo>
                      <a:pt x="225" y="53"/>
                    </a:lnTo>
                    <a:lnTo>
                      <a:pt x="222" y="36"/>
                    </a:lnTo>
                    <a:lnTo>
                      <a:pt x="201" y="15"/>
                    </a:lnTo>
                    <a:lnTo>
                      <a:pt x="189" y="7"/>
                    </a:lnTo>
                    <a:lnTo>
                      <a:pt x="167" y="0"/>
                    </a:lnTo>
                    <a:lnTo>
                      <a:pt x="140" y="3"/>
                    </a:lnTo>
                    <a:lnTo>
                      <a:pt x="128" y="9"/>
                    </a:lnTo>
                    <a:lnTo>
                      <a:pt x="117" y="13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8" y="9"/>
                    </a:lnTo>
                    <a:lnTo>
                      <a:pt x="101" y="10"/>
                    </a:lnTo>
                    <a:lnTo>
                      <a:pt x="93" y="9"/>
                    </a:lnTo>
                    <a:lnTo>
                      <a:pt x="87" y="15"/>
                    </a:lnTo>
                    <a:lnTo>
                      <a:pt x="83" y="19"/>
                    </a:lnTo>
                    <a:lnTo>
                      <a:pt x="80" y="24"/>
                    </a:lnTo>
                    <a:lnTo>
                      <a:pt x="77" y="27"/>
                    </a:lnTo>
                    <a:lnTo>
                      <a:pt x="74" y="30"/>
                    </a:lnTo>
                    <a:lnTo>
                      <a:pt x="71" y="31"/>
                    </a:lnTo>
                    <a:lnTo>
                      <a:pt x="63" y="40"/>
                    </a:lnTo>
                    <a:lnTo>
                      <a:pt x="60" y="46"/>
                    </a:lnTo>
                    <a:lnTo>
                      <a:pt x="66" y="55"/>
                    </a:lnTo>
                    <a:lnTo>
                      <a:pt x="62" y="63"/>
                    </a:lnTo>
                    <a:lnTo>
                      <a:pt x="60" y="69"/>
                    </a:lnTo>
                    <a:lnTo>
                      <a:pt x="66" y="81"/>
                    </a:lnTo>
                    <a:lnTo>
                      <a:pt x="0" y="84"/>
                    </a:lnTo>
                    <a:lnTo>
                      <a:pt x="91" y="9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auto">
              <a:xfrm>
                <a:off x="728" y="1861"/>
                <a:ext cx="3257" cy="620"/>
              </a:xfrm>
              <a:custGeom>
                <a:avLst/>
                <a:gdLst>
                  <a:gd name="T0" fmla="*/ 0 w 3257"/>
                  <a:gd name="T1" fmla="*/ 240 h 620"/>
                  <a:gd name="T2" fmla="*/ 8 w 3257"/>
                  <a:gd name="T3" fmla="*/ 208 h 620"/>
                  <a:gd name="T4" fmla="*/ 24 w 3257"/>
                  <a:gd name="T5" fmla="*/ 184 h 620"/>
                  <a:gd name="T6" fmla="*/ 768 w 3257"/>
                  <a:gd name="T7" fmla="*/ 0 h 620"/>
                  <a:gd name="T8" fmla="*/ 3217 w 3257"/>
                  <a:gd name="T9" fmla="*/ 160 h 620"/>
                  <a:gd name="T10" fmla="*/ 3257 w 3257"/>
                  <a:gd name="T11" fmla="*/ 232 h 620"/>
                  <a:gd name="T12" fmla="*/ 3249 w 3257"/>
                  <a:gd name="T13" fmla="*/ 248 h 620"/>
                  <a:gd name="T14" fmla="*/ 3233 w 3257"/>
                  <a:gd name="T15" fmla="*/ 272 h 620"/>
                  <a:gd name="T16" fmla="*/ 3233 w 3257"/>
                  <a:gd name="T17" fmla="*/ 496 h 620"/>
                  <a:gd name="T18" fmla="*/ 795 w 3257"/>
                  <a:gd name="T19" fmla="*/ 620 h 620"/>
                  <a:gd name="T20" fmla="*/ 16 w 3257"/>
                  <a:gd name="T21" fmla="*/ 504 h 620"/>
                  <a:gd name="T22" fmla="*/ 0 w 3257"/>
                  <a:gd name="T23" fmla="*/ 240 h 6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57" h="620">
                    <a:moveTo>
                      <a:pt x="0" y="240"/>
                    </a:moveTo>
                    <a:lnTo>
                      <a:pt x="8" y="208"/>
                    </a:lnTo>
                    <a:lnTo>
                      <a:pt x="24" y="184"/>
                    </a:lnTo>
                    <a:lnTo>
                      <a:pt x="768" y="0"/>
                    </a:lnTo>
                    <a:lnTo>
                      <a:pt x="3217" y="160"/>
                    </a:lnTo>
                    <a:lnTo>
                      <a:pt x="3257" y="232"/>
                    </a:lnTo>
                    <a:lnTo>
                      <a:pt x="3249" y="248"/>
                    </a:lnTo>
                    <a:lnTo>
                      <a:pt x="3233" y="272"/>
                    </a:lnTo>
                    <a:lnTo>
                      <a:pt x="3233" y="496"/>
                    </a:lnTo>
                    <a:lnTo>
                      <a:pt x="795" y="620"/>
                    </a:lnTo>
                    <a:lnTo>
                      <a:pt x="16" y="504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auto">
              <a:xfrm>
                <a:off x="1521" y="1948"/>
                <a:ext cx="2442" cy="481"/>
              </a:xfrm>
              <a:custGeom>
                <a:avLst/>
                <a:gdLst>
                  <a:gd name="T0" fmla="*/ 0 w 2442"/>
                  <a:gd name="T1" fmla="*/ 481 h 481"/>
                  <a:gd name="T2" fmla="*/ 2442 w 2442"/>
                  <a:gd name="T3" fmla="*/ 358 h 481"/>
                  <a:gd name="T4" fmla="*/ 2442 w 2442"/>
                  <a:gd name="T5" fmla="*/ 118 h 481"/>
                  <a:gd name="T6" fmla="*/ 0 w 2442"/>
                  <a:gd name="T7" fmla="*/ 0 h 481"/>
                  <a:gd name="T8" fmla="*/ 0 w 2442"/>
                  <a:gd name="T9" fmla="*/ 481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2" h="481">
                    <a:moveTo>
                      <a:pt x="0" y="481"/>
                    </a:moveTo>
                    <a:lnTo>
                      <a:pt x="2442" y="358"/>
                    </a:lnTo>
                    <a:lnTo>
                      <a:pt x="2442" y="118"/>
                    </a:lnTo>
                    <a:lnTo>
                      <a:pt x="0" y="0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auto">
              <a:xfrm>
                <a:off x="1531" y="2195"/>
                <a:ext cx="2321" cy="101"/>
              </a:xfrm>
              <a:custGeom>
                <a:avLst/>
                <a:gdLst>
                  <a:gd name="T0" fmla="*/ 2321 w 2321"/>
                  <a:gd name="T1" fmla="*/ 57 h 101"/>
                  <a:gd name="T2" fmla="*/ 2321 w 2321"/>
                  <a:gd name="T3" fmla="*/ 9 h 101"/>
                  <a:gd name="T4" fmla="*/ 0 w 2321"/>
                  <a:gd name="T5" fmla="*/ 0 h 101"/>
                  <a:gd name="T6" fmla="*/ 0 w 2321"/>
                  <a:gd name="T7" fmla="*/ 101 h 101"/>
                  <a:gd name="T8" fmla="*/ 2321 w 2321"/>
                  <a:gd name="T9" fmla="*/ 57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1" h="101">
                    <a:moveTo>
                      <a:pt x="2321" y="57"/>
                    </a:moveTo>
                    <a:lnTo>
                      <a:pt x="2321" y="9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2321" y="5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auto">
              <a:xfrm>
                <a:off x="745" y="1963"/>
                <a:ext cx="630" cy="456"/>
              </a:xfrm>
              <a:custGeom>
                <a:avLst/>
                <a:gdLst>
                  <a:gd name="T0" fmla="*/ 630 w 630"/>
                  <a:gd name="T1" fmla="*/ 456 h 456"/>
                  <a:gd name="T2" fmla="*/ 616 w 630"/>
                  <a:gd name="T3" fmla="*/ 0 h 456"/>
                  <a:gd name="T4" fmla="*/ 0 w 630"/>
                  <a:gd name="T5" fmla="*/ 127 h 456"/>
                  <a:gd name="T6" fmla="*/ 0 w 630"/>
                  <a:gd name="T7" fmla="*/ 341 h 456"/>
                  <a:gd name="T8" fmla="*/ 630 w 630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0" h="456">
                    <a:moveTo>
                      <a:pt x="630" y="456"/>
                    </a:moveTo>
                    <a:lnTo>
                      <a:pt x="616" y="0"/>
                    </a:lnTo>
                    <a:lnTo>
                      <a:pt x="0" y="127"/>
                    </a:lnTo>
                    <a:lnTo>
                      <a:pt x="0" y="341"/>
                    </a:lnTo>
                    <a:lnTo>
                      <a:pt x="63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auto">
              <a:xfrm>
                <a:off x="780" y="2207"/>
                <a:ext cx="588" cy="100"/>
              </a:xfrm>
              <a:custGeom>
                <a:avLst/>
                <a:gdLst>
                  <a:gd name="T0" fmla="*/ 580 w 588"/>
                  <a:gd name="T1" fmla="*/ 4 h 100"/>
                  <a:gd name="T2" fmla="*/ 0 w 588"/>
                  <a:gd name="T3" fmla="*/ 0 h 100"/>
                  <a:gd name="T4" fmla="*/ 0 w 588"/>
                  <a:gd name="T5" fmla="*/ 48 h 100"/>
                  <a:gd name="T6" fmla="*/ 588 w 588"/>
                  <a:gd name="T7" fmla="*/ 100 h 100"/>
                  <a:gd name="T8" fmla="*/ 580 w 588"/>
                  <a:gd name="T9" fmla="*/ 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8" h="100">
                    <a:moveTo>
                      <a:pt x="580" y="4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88" y="100"/>
                    </a:lnTo>
                    <a:lnTo>
                      <a:pt x="580" y="4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auto">
              <a:xfrm>
                <a:off x="805" y="2074"/>
                <a:ext cx="14" cy="245"/>
              </a:xfrm>
              <a:custGeom>
                <a:avLst/>
                <a:gdLst>
                  <a:gd name="T0" fmla="*/ 14 w 14"/>
                  <a:gd name="T1" fmla="*/ 245 h 245"/>
                  <a:gd name="T2" fmla="*/ 14 w 14"/>
                  <a:gd name="T3" fmla="*/ 128 h 245"/>
                  <a:gd name="T4" fmla="*/ 5 w 14"/>
                  <a:gd name="T5" fmla="*/ 129 h 245"/>
                  <a:gd name="T6" fmla="*/ 5 w 14"/>
                  <a:gd name="T7" fmla="*/ 0 h 245"/>
                  <a:gd name="T8" fmla="*/ 0 w 14"/>
                  <a:gd name="T9" fmla="*/ 3 h 245"/>
                  <a:gd name="T10" fmla="*/ 0 w 14"/>
                  <a:gd name="T11" fmla="*/ 131 h 245"/>
                  <a:gd name="T12" fmla="*/ 9 w 14"/>
                  <a:gd name="T13" fmla="*/ 131 h 245"/>
                  <a:gd name="T14" fmla="*/ 9 w 14"/>
                  <a:gd name="T15" fmla="*/ 244 h 245"/>
                  <a:gd name="T16" fmla="*/ 14 w 14"/>
                  <a:gd name="T17" fmla="*/ 245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45">
                    <a:moveTo>
                      <a:pt x="14" y="245"/>
                    </a:moveTo>
                    <a:lnTo>
                      <a:pt x="14" y="128"/>
                    </a:lnTo>
                    <a:lnTo>
                      <a:pt x="5" y="129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131"/>
                    </a:lnTo>
                    <a:lnTo>
                      <a:pt x="9" y="131"/>
                    </a:lnTo>
                    <a:lnTo>
                      <a:pt x="9" y="244"/>
                    </a:lnTo>
                    <a:lnTo>
                      <a:pt x="14" y="24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auto">
              <a:xfrm>
                <a:off x="851" y="2066"/>
                <a:ext cx="6" cy="258"/>
              </a:xfrm>
              <a:custGeom>
                <a:avLst/>
                <a:gdLst>
                  <a:gd name="T0" fmla="*/ 6 w 6"/>
                  <a:gd name="T1" fmla="*/ 258 h 258"/>
                  <a:gd name="T2" fmla="*/ 6 w 6"/>
                  <a:gd name="T3" fmla="*/ 0 h 258"/>
                  <a:gd name="T4" fmla="*/ 0 w 6"/>
                  <a:gd name="T5" fmla="*/ 7 h 258"/>
                  <a:gd name="T6" fmla="*/ 0 w 6"/>
                  <a:gd name="T7" fmla="*/ 257 h 258"/>
                  <a:gd name="T8" fmla="*/ 6 w 6"/>
                  <a:gd name="T9" fmla="*/ 258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58">
                    <a:moveTo>
                      <a:pt x="6" y="258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0" y="257"/>
                    </a:lnTo>
                    <a:lnTo>
                      <a:pt x="6" y="25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auto">
              <a:xfrm>
                <a:off x="900" y="2059"/>
                <a:ext cx="5" cy="274"/>
              </a:xfrm>
              <a:custGeom>
                <a:avLst/>
                <a:gdLst>
                  <a:gd name="T0" fmla="*/ 5 w 5"/>
                  <a:gd name="T1" fmla="*/ 274 h 274"/>
                  <a:gd name="T2" fmla="*/ 5 w 5"/>
                  <a:gd name="T3" fmla="*/ 4 h 274"/>
                  <a:gd name="T4" fmla="*/ 0 w 5"/>
                  <a:gd name="T5" fmla="*/ 0 h 274"/>
                  <a:gd name="T6" fmla="*/ 0 w 5"/>
                  <a:gd name="T7" fmla="*/ 272 h 274"/>
                  <a:gd name="T8" fmla="*/ 5 w 5"/>
                  <a:gd name="T9" fmla="*/ 274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74">
                    <a:moveTo>
                      <a:pt x="5" y="27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72"/>
                    </a:lnTo>
                    <a:lnTo>
                      <a:pt x="5" y="274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2" name="Freeform 143"/>
              <p:cNvSpPr>
                <a:spLocks/>
              </p:cNvSpPr>
              <p:nvPr/>
            </p:nvSpPr>
            <p:spPr bwMode="auto">
              <a:xfrm>
                <a:off x="959" y="2046"/>
                <a:ext cx="6" cy="298"/>
              </a:xfrm>
              <a:custGeom>
                <a:avLst/>
                <a:gdLst>
                  <a:gd name="T0" fmla="*/ 6 w 6"/>
                  <a:gd name="T1" fmla="*/ 298 h 298"/>
                  <a:gd name="T2" fmla="*/ 6 w 6"/>
                  <a:gd name="T3" fmla="*/ 0 h 298"/>
                  <a:gd name="T4" fmla="*/ 0 w 6"/>
                  <a:gd name="T5" fmla="*/ 2 h 298"/>
                  <a:gd name="T6" fmla="*/ 0 w 6"/>
                  <a:gd name="T7" fmla="*/ 294 h 298"/>
                  <a:gd name="T8" fmla="*/ 6 w 6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98">
                    <a:moveTo>
                      <a:pt x="6" y="298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94"/>
                    </a:lnTo>
                    <a:lnTo>
                      <a:pt x="6" y="29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3" name="Freeform 144"/>
              <p:cNvSpPr>
                <a:spLocks/>
              </p:cNvSpPr>
              <p:nvPr/>
            </p:nvSpPr>
            <p:spPr bwMode="auto">
              <a:xfrm>
                <a:off x="1043" y="2029"/>
                <a:ext cx="8" cy="329"/>
              </a:xfrm>
              <a:custGeom>
                <a:avLst/>
                <a:gdLst>
                  <a:gd name="T0" fmla="*/ 8 w 8"/>
                  <a:gd name="T1" fmla="*/ 329 h 329"/>
                  <a:gd name="T2" fmla="*/ 8 w 8"/>
                  <a:gd name="T3" fmla="*/ 0 h 329"/>
                  <a:gd name="T4" fmla="*/ 0 w 8"/>
                  <a:gd name="T5" fmla="*/ 5 h 329"/>
                  <a:gd name="T6" fmla="*/ 0 w 8"/>
                  <a:gd name="T7" fmla="*/ 327 h 329"/>
                  <a:gd name="T8" fmla="*/ 8 w 8"/>
                  <a:gd name="T9" fmla="*/ 329 h 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29">
                    <a:moveTo>
                      <a:pt x="8" y="329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27"/>
                    </a:lnTo>
                    <a:lnTo>
                      <a:pt x="8" y="329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4" name="Freeform 145"/>
              <p:cNvSpPr>
                <a:spLocks/>
              </p:cNvSpPr>
              <p:nvPr/>
            </p:nvSpPr>
            <p:spPr bwMode="auto">
              <a:xfrm>
                <a:off x="1133" y="2010"/>
                <a:ext cx="8" cy="361"/>
              </a:xfrm>
              <a:custGeom>
                <a:avLst/>
                <a:gdLst>
                  <a:gd name="T0" fmla="*/ 8 w 8"/>
                  <a:gd name="T1" fmla="*/ 361 h 361"/>
                  <a:gd name="T2" fmla="*/ 8 w 8"/>
                  <a:gd name="T3" fmla="*/ 0 h 361"/>
                  <a:gd name="T4" fmla="*/ 0 w 8"/>
                  <a:gd name="T5" fmla="*/ 5 h 361"/>
                  <a:gd name="T6" fmla="*/ 0 w 8"/>
                  <a:gd name="T7" fmla="*/ 360 h 361"/>
                  <a:gd name="T8" fmla="*/ 8 w 8"/>
                  <a:gd name="T9" fmla="*/ 361 h 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61">
                    <a:moveTo>
                      <a:pt x="8" y="361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60"/>
                    </a:lnTo>
                    <a:lnTo>
                      <a:pt x="8" y="361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5" name="Freeform 146"/>
              <p:cNvSpPr>
                <a:spLocks/>
              </p:cNvSpPr>
              <p:nvPr/>
            </p:nvSpPr>
            <p:spPr bwMode="auto">
              <a:xfrm>
                <a:off x="1237" y="1989"/>
                <a:ext cx="8" cy="397"/>
              </a:xfrm>
              <a:custGeom>
                <a:avLst/>
                <a:gdLst>
                  <a:gd name="T0" fmla="*/ 8 w 8"/>
                  <a:gd name="T1" fmla="*/ 397 h 397"/>
                  <a:gd name="T2" fmla="*/ 8 w 8"/>
                  <a:gd name="T3" fmla="*/ 0 h 397"/>
                  <a:gd name="T4" fmla="*/ 0 w 8"/>
                  <a:gd name="T5" fmla="*/ 5 h 397"/>
                  <a:gd name="T6" fmla="*/ 0 w 8"/>
                  <a:gd name="T7" fmla="*/ 396 h 397"/>
                  <a:gd name="T8" fmla="*/ 8 w 8"/>
                  <a:gd name="T9" fmla="*/ 397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97">
                    <a:moveTo>
                      <a:pt x="8" y="397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96"/>
                    </a:lnTo>
                    <a:lnTo>
                      <a:pt x="8" y="397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6" name="Freeform 147"/>
              <p:cNvSpPr>
                <a:spLocks/>
              </p:cNvSpPr>
              <p:nvPr/>
            </p:nvSpPr>
            <p:spPr bwMode="auto">
              <a:xfrm>
                <a:off x="745" y="2077"/>
                <a:ext cx="69" cy="241"/>
              </a:xfrm>
              <a:custGeom>
                <a:avLst/>
                <a:gdLst>
                  <a:gd name="T0" fmla="*/ 69 w 69"/>
                  <a:gd name="T1" fmla="*/ 241 h 241"/>
                  <a:gd name="T2" fmla="*/ 0 w 69"/>
                  <a:gd name="T3" fmla="*/ 227 h 241"/>
                  <a:gd name="T4" fmla="*/ 0 w 69"/>
                  <a:gd name="T5" fmla="*/ 13 h 241"/>
                  <a:gd name="T6" fmla="*/ 60 w 69"/>
                  <a:gd name="T7" fmla="*/ 0 h 241"/>
                  <a:gd name="T8" fmla="*/ 60 w 69"/>
                  <a:gd name="T9" fmla="*/ 128 h 241"/>
                  <a:gd name="T10" fmla="*/ 69 w 69"/>
                  <a:gd name="T11" fmla="*/ 128 h 241"/>
                  <a:gd name="T12" fmla="*/ 69 w 69"/>
                  <a:gd name="T13" fmla="*/ 241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41">
                    <a:moveTo>
                      <a:pt x="69" y="241"/>
                    </a:moveTo>
                    <a:lnTo>
                      <a:pt x="0" y="227"/>
                    </a:lnTo>
                    <a:lnTo>
                      <a:pt x="0" y="13"/>
                    </a:lnTo>
                    <a:lnTo>
                      <a:pt x="60" y="0"/>
                    </a:lnTo>
                    <a:lnTo>
                      <a:pt x="60" y="128"/>
                    </a:lnTo>
                    <a:lnTo>
                      <a:pt x="69" y="128"/>
                    </a:lnTo>
                    <a:lnTo>
                      <a:pt x="69" y="2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7" name="Freeform 148"/>
              <p:cNvSpPr>
                <a:spLocks/>
              </p:cNvSpPr>
              <p:nvPr/>
            </p:nvSpPr>
            <p:spPr bwMode="auto">
              <a:xfrm>
                <a:off x="831" y="2073"/>
                <a:ext cx="20" cy="250"/>
              </a:xfrm>
              <a:custGeom>
                <a:avLst/>
                <a:gdLst>
                  <a:gd name="T0" fmla="*/ 20 w 20"/>
                  <a:gd name="T1" fmla="*/ 250 h 250"/>
                  <a:gd name="T2" fmla="*/ 0 w 20"/>
                  <a:gd name="T3" fmla="*/ 249 h 250"/>
                  <a:gd name="T4" fmla="*/ 0 w 20"/>
                  <a:gd name="T5" fmla="*/ 1 h 250"/>
                  <a:gd name="T6" fmla="*/ 20 w 20"/>
                  <a:gd name="T7" fmla="*/ 0 h 250"/>
                  <a:gd name="T8" fmla="*/ 20 w 20"/>
                  <a:gd name="T9" fmla="*/ 25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50">
                    <a:moveTo>
                      <a:pt x="20" y="250"/>
                    </a:moveTo>
                    <a:lnTo>
                      <a:pt x="0" y="249"/>
                    </a:lnTo>
                    <a:lnTo>
                      <a:pt x="0" y="1"/>
                    </a:lnTo>
                    <a:lnTo>
                      <a:pt x="20" y="0"/>
                    </a:lnTo>
                    <a:lnTo>
                      <a:pt x="20" y="25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8" name="Freeform 149"/>
              <p:cNvSpPr>
                <a:spLocks/>
              </p:cNvSpPr>
              <p:nvPr/>
            </p:nvSpPr>
            <p:spPr bwMode="auto">
              <a:xfrm>
                <a:off x="879" y="2058"/>
                <a:ext cx="21" cy="273"/>
              </a:xfrm>
              <a:custGeom>
                <a:avLst/>
                <a:gdLst>
                  <a:gd name="T0" fmla="*/ 21 w 21"/>
                  <a:gd name="T1" fmla="*/ 273 h 273"/>
                  <a:gd name="T2" fmla="*/ 0 w 21"/>
                  <a:gd name="T3" fmla="*/ 271 h 273"/>
                  <a:gd name="T4" fmla="*/ 0 w 21"/>
                  <a:gd name="T5" fmla="*/ 0 h 273"/>
                  <a:gd name="T6" fmla="*/ 21 w 21"/>
                  <a:gd name="T7" fmla="*/ 1 h 273"/>
                  <a:gd name="T8" fmla="*/ 21 w 21"/>
                  <a:gd name="T9" fmla="*/ 273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3">
                    <a:moveTo>
                      <a:pt x="21" y="273"/>
                    </a:moveTo>
                    <a:lnTo>
                      <a:pt x="0" y="27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1" y="27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69" name="Freeform 150"/>
              <p:cNvSpPr>
                <a:spLocks/>
              </p:cNvSpPr>
              <p:nvPr/>
            </p:nvSpPr>
            <p:spPr bwMode="auto">
              <a:xfrm>
                <a:off x="931" y="2047"/>
                <a:ext cx="28" cy="293"/>
              </a:xfrm>
              <a:custGeom>
                <a:avLst/>
                <a:gdLst>
                  <a:gd name="T0" fmla="*/ 28 w 28"/>
                  <a:gd name="T1" fmla="*/ 293 h 293"/>
                  <a:gd name="T2" fmla="*/ 0 w 28"/>
                  <a:gd name="T3" fmla="*/ 290 h 293"/>
                  <a:gd name="T4" fmla="*/ 0 w 28"/>
                  <a:gd name="T5" fmla="*/ 0 h 293"/>
                  <a:gd name="T6" fmla="*/ 28 w 28"/>
                  <a:gd name="T7" fmla="*/ 1 h 293"/>
                  <a:gd name="T8" fmla="*/ 28 w 28"/>
                  <a:gd name="T9" fmla="*/ 293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93">
                    <a:moveTo>
                      <a:pt x="28" y="293"/>
                    </a:moveTo>
                    <a:lnTo>
                      <a:pt x="0" y="290"/>
                    </a:lnTo>
                    <a:lnTo>
                      <a:pt x="0" y="0"/>
                    </a:lnTo>
                    <a:lnTo>
                      <a:pt x="28" y="1"/>
                    </a:lnTo>
                    <a:lnTo>
                      <a:pt x="28" y="29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1008" y="2033"/>
                <a:ext cx="35" cy="323"/>
              </a:xfrm>
              <a:custGeom>
                <a:avLst/>
                <a:gdLst>
                  <a:gd name="T0" fmla="*/ 35 w 35"/>
                  <a:gd name="T1" fmla="*/ 323 h 323"/>
                  <a:gd name="T2" fmla="*/ 0 w 35"/>
                  <a:gd name="T3" fmla="*/ 317 h 323"/>
                  <a:gd name="T4" fmla="*/ 0 w 35"/>
                  <a:gd name="T5" fmla="*/ 0 h 323"/>
                  <a:gd name="T6" fmla="*/ 35 w 35"/>
                  <a:gd name="T7" fmla="*/ 1 h 323"/>
                  <a:gd name="T8" fmla="*/ 35 w 35"/>
                  <a:gd name="T9" fmla="*/ 323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23">
                    <a:moveTo>
                      <a:pt x="35" y="323"/>
                    </a:moveTo>
                    <a:lnTo>
                      <a:pt x="0" y="317"/>
                    </a:lnTo>
                    <a:lnTo>
                      <a:pt x="0" y="0"/>
                    </a:lnTo>
                    <a:lnTo>
                      <a:pt x="35" y="1"/>
                    </a:lnTo>
                    <a:lnTo>
                      <a:pt x="35" y="32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1" name="Freeform 152"/>
              <p:cNvSpPr>
                <a:spLocks/>
              </p:cNvSpPr>
              <p:nvPr/>
            </p:nvSpPr>
            <p:spPr bwMode="auto">
              <a:xfrm>
                <a:off x="1094" y="2013"/>
                <a:ext cx="39" cy="357"/>
              </a:xfrm>
              <a:custGeom>
                <a:avLst/>
                <a:gdLst>
                  <a:gd name="T0" fmla="*/ 39 w 39"/>
                  <a:gd name="T1" fmla="*/ 357 h 357"/>
                  <a:gd name="T2" fmla="*/ 0 w 39"/>
                  <a:gd name="T3" fmla="*/ 353 h 357"/>
                  <a:gd name="T4" fmla="*/ 0 w 39"/>
                  <a:gd name="T5" fmla="*/ 0 h 357"/>
                  <a:gd name="T6" fmla="*/ 39 w 39"/>
                  <a:gd name="T7" fmla="*/ 2 h 357"/>
                  <a:gd name="T8" fmla="*/ 39 w 39"/>
                  <a:gd name="T9" fmla="*/ 357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57">
                    <a:moveTo>
                      <a:pt x="39" y="357"/>
                    </a:moveTo>
                    <a:lnTo>
                      <a:pt x="0" y="353"/>
                    </a:lnTo>
                    <a:lnTo>
                      <a:pt x="0" y="0"/>
                    </a:lnTo>
                    <a:lnTo>
                      <a:pt x="39" y="2"/>
                    </a:lnTo>
                    <a:lnTo>
                      <a:pt x="39" y="35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2" name="Freeform 153"/>
              <p:cNvSpPr>
                <a:spLocks/>
              </p:cNvSpPr>
              <p:nvPr/>
            </p:nvSpPr>
            <p:spPr bwMode="auto">
              <a:xfrm>
                <a:off x="1193" y="1993"/>
                <a:ext cx="44" cy="392"/>
              </a:xfrm>
              <a:custGeom>
                <a:avLst/>
                <a:gdLst>
                  <a:gd name="T0" fmla="*/ 44 w 44"/>
                  <a:gd name="T1" fmla="*/ 392 h 392"/>
                  <a:gd name="T2" fmla="*/ 0 w 44"/>
                  <a:gd name="T3" fmla="*/ 387 h 392"/>
                  <a:gd name="T4" fmla="*/ 0 w 44"/>
                  <a:gd name="T5" fmla="*/ 0 h 392"/>
                  <a:gd name="T6" fmla="*/ 44 w 44"/>
                  <a:gd name="T7" fmla="*/ 1 h 392"/>
                  <a:gd name="T8" fmla="*/ 44 w 44"/>
                  <a:gd name="T9" fmla="*/ 392 h 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92">
                    <a:moveTo>
                      <a:pt x="44" y="392"/>
                    </a:moveTo>
                    <a:lnTo>
                      <a:pt x="0" y="387"/>
                    </a:lnTo>
                    <a:lnTo>
                      <a:pt x="0" y="0"/>
                    </a:lnTo>
                    <a:lnTo>
                      <a:pt x="44" y="1"/>
                    </a:lnTo>
                    <a:lnTo>
                      <a:pt x="44" y="39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3" name="Line 154"/>
              <p:cNvSpPr>
                <a:spLocks noChangeShapeType="1"/>
              </p:cNvSpPr>
              <p:nvPr/>
            </p:nvSpPr>
            <p:spPr bwMode="auto">
              <a:xfrm>
                <a:off x="736" y="2300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4" name="Freeform 155"/>
              <p:cNvSpPr>
                <a:spLocks/>
              </p:cNvSpPr>
              <p:nvPr/>
            </p:nvSpPr>
            <p:spPr bwMode="auto">
              <a:xfrm>
                <a:off x="1521" y="1931"/>
                <a:ext cx="145" cy="500"/>
              </a:xfrm>
              <a:custGeom>
                <a:avLst/>
                <a:gdLst>
                  <a:gd name="T0" fmla="*/ 0 w 145"/>
                  <a:gd name="T1" fmla="*/ 500 h 500"/>
                  <a:gd name="T2" fmla="*/ 145 w 145"/>
                  <a:gd name="T3" fmla="*/ 491 h 500"/>
                  <a:gd name="T4" fmla="*/ 145 w 145"/>
                  <a:gd name="T5" fmla="*/ 0 h 500"/>
                  <a:gd name="T6" fmla="*/ 0 w 145"/>
                  <a:gd name="T7" fmla="*/ 17 h 500"/>
                  <a:gd name="T8" fmla="*/ 0 w 145"/>
                  <a:gd name="T9" fmla="*/ 500 h 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500">
                    <a:moveTo>
                      <a:pt x="0" y="500"/>
                    </a:moveTo>
                    <a:lnTo>
                      <a:pt x="145" y="491"/>
                    </a:lnTo>
                    <a:lnTo>
                      <a:pt x="145" y="0"/>
                    </a:lnTo>
                    <a:lnTo>
                      <a:pt x="0" y="17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5" name="Freeform 156"/>
              <p:cNvSpPr>
                <a:spLocks/>
              </p:cNvSpPr>
              <p:nvPr/>
            </p:nvSpPr>
            <p:spPr bwMode="auto">
              <a:xfrm>
                <a:off x="2811" y="1955"/>
                <a:ext cx="21" cy="409"/>
              </a:xfrm>
              <a:custGeom>
                <a:avLst/>
                <a:gdLst>
                  <a:gd name="T0" fmla="*/ 0 w 21"/>
                  <a:gd name="T1" fmla="*/ 409 h 409"/>
                  <a:gd name="T2" fmla="*/ 21 w 21"/>
                  <a:gd name="T3" fmla="*/ 409 h 409"/>
                  <a:gd name="T4" fmla="*/ 21 w 21"/>
                  <a:gd name="T5" fmla="*/ 0 h 409"/>
                  <a:gd name="T6" fmla="*/ 0 w 21"/>
                  <a:gd name="T7" fmla="*/ 27 h 409"/>
                  <a:gd name="T8" fmla="*/ 0 w 21"/>
                  <a:gd name="T9" fmla="*/ 409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09">
                    <a:moveTo>
                      <a:pt x="0" y="409"/>
                    </a:moveTo>
                    <a:lnTo>
                      <a:pt x="21" y="409"/>
                    </a:lnTo>
                    <a:lnTo>
                      <a:pt x="21" y="0"/>
                    </a:lnTo>
                    <a:lnTo>
                      <a:pt x="0" y="27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6" name="Freeform 157"/>
              <p:cNvSpPr>
                <a:spLocks/>
              </p:cNvSpPr>
              <p:nvPr/>
            </p:nvSpPr>
            <p:spPr bwMode="auto">
              <a:xfrm>
                <a:off x="2603" y="1974"/>
                <a:ext cx="100" cy="406"/>
              </a:xfrm>
              <a:custGeom>
                <a:avLst/>
                <a:gdLst>
                  <a:gd name="T0" fmla="*/ 0 w 100"/>
                  <a:gd name="T1" fmla="*/ 406 h 406"/>
                  <a:gd name="T2" fmla="*/ 100 w 100"/>
                  <a:gd name="T3" fmla="*/ 394 h 406"/>
                  <a:gd name="T4" fmla="*/ 100 w 100"/>
                  <a:gd name="T5" fmla="*/ 0 h 406"/>
                  <a:gd name="T6" fmla="*/ 0 w 100"/>
                  <a:gd name="T7" fmla="*/ 8 h 406"/>
                  <a:gd name="T8" fmla="*/ 0 w 100"/>
                  <a:gd name="T9" fmla="*/ 406 h 4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06">
                    <a:moveTo>
                      <a:pt x="0" y="406"/>
                    </a:moveTo>
                    <a:lnTo>
                      <a:pt x="100" y="394"/>
                    </a:lnTo>
                    <a:lnTo>
                      <a:pt x="100" y="0"/>
                    </a:lnTo>
                    <a:lnTo>
                      <a:pt x="0" y="8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7" name="Freeform 158"/>
              <p:cNvSpPr>
                <a:spLocks/>
              </p:cNvSpPr>
              <p:nvPr/>
            </p:nvSpPr>
            <p:spPr bwMode="auto">
              <a:xfrm>
                <a:off x="2396" y="1970"/>
                <a:ext cx="100" cy="418"/>
              </a:xfrm>
              <a:custGeom>
                <a:avLst/>
                <a:gdLst>
                  <a:gd name="T0" fmla="*/ 0 w 100"/>
                  <a:gd name="T1" fmla="*/ 418 h 418"/>
                  <a:gd name="T2" fmla="*/ 100 w 100"/>
                  <a:gd name="T3" fmla="*/ 414 h 418"/>
                  <a:gd name="T4" fmla="*/ 100 w 100"/>
                  <a:gd name="T5" fmla="*/ 4 h 418"/>
                  <a:gd name="T6" fmla="*/ 0 w 100"/>
                  <a:gd name="T7" fmla="*/ 0 h 418"/>
                  <a:gd name="T8" fmla="*/ 0 w 100"/>
                  <a:gd name="T9" fmla="*/ 418 h 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18">
                    <a:moveTo>
                      <a:pt x="0" y="418"/>
                    </a:moveTo>
                    <a:lnTo>
                      <a:pt x="100" y="414"/>
                    </a:lnTo>
                    <a:lnTo>
                      <a:pt x="100" y="4"/>
                    </a:lnTo>
                    <a:lnTo>
                      <a:pt x="0" y="0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8" name="Freeform 159"/>
              <p:cNvSpPr>
                <a:spLocks/>
              </p:cNvSpPr>
              <p:nvPr/>
            </p:nvSpPr>
            <p:spPr bwMode="auto">
              <a:xfrm>
                <a:off x="2188" y="1960"/>
                <a:ext cx="100" cy="436"/>
              </a:xfrm>
              <a:custGeom>
                <a:avLst/>
                <a:gdLst>
                  <a:gd name="T0" fmla="*/ 0 w 100"/>
                  <a:gd name="T1" fmla="*/ 436 h 436"/>
                  <a:gd name="T2" fmla="*/ 100 w 100"/>
                  <a:gd name="T3" fmla="*/ 432 h 436"/>
                  <a:gd name="T4" fmla="*/ 100 w 100"/>
                  <a:gd name="T5" fmla="*/ 2 h 436"/>
                  <a:gd name="T6" fmla="*/ 0 w 100"/>
                  <a:gd name="T7" fmla="*/ 0 h 436"/>
                  <a:gd name="T8" fmla="*/ 0 w 100"/>
                  <a:gd name="T9" fmla="*/ 436 h 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36">
                    <a:moveTo>
                      <a:pt x="0" y="436"/>
                    </a:moveTo>
                    <a:lnTo>
                      <a:pt x="100" y="432"/>
                    </a:lnTo>
                    <a:lnTo>
                      <a:pt x="100" y="2"/>
                    </a:lnTo>
                    <a:lnTo>
                      <a:pt x="0" y="0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79" name="Freeform 160"/>
              <p:cNvSpPr>
                <a:spLocks/>
              </p:cNvSpPr>
              <p:nvPr/>
            </p:nvSpPr>
            <p:spPr bwMode="auto">
              <a:xfrm>
                <a:off x="1980" y="1952"/>
                <a:ext cx="101" cy="455"/>
              </a:xfrm>
              <a:custGeom>
                <a:avLst/>
                <a:gdLst>
                  <a:gd name="T0" fmla="*/ 0 w 101"/>
                  <a:gd name="T1" fmla="*/ 455 h 455"/>
                  <a:gd name="T2" fmla="*/ 101 w 101"/>
                  <a:gd name="T3" fmla="*/ 449 h 455"/>
                  <a:gd name="T4" fmla="*/ 100 w 101"/>
                  <a:gd name="T5" fmla="*/ 0 h 455"/>
                  <a:gd name="T6" fmla="*/ 0 w 101"/>
                  <a:gd name="T7" fmla="*/ 4 h 455"/>
                  <a:gd name="T8" fmla="*/ 0 w 101"/>
                  <a:gd name="T9" fmla="*/ 455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455">
                    <a:moveTo>
                      <a:pt x="0" y="455"/>
                    </a:moveTo>
                    <a:lnTo>
                      <a:pt x="101" y="449"/>
                    </a:lnTo>
                    <a:lnTo>
                      <a:pt x="100" y="0"/>
                    </a:lnTo>
                    <a:lnTo>
                      <a:pt x="0" y="4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80" name="Freeform 161"/>
              <p:cNvSpPr>
                <a:spLocks/>
              </p:cNvSpPr>
              <p:nvPr/>
            </p:nvSpPr>
            <p:spPr bwMode="auto">
              <a:xfrm>
                <a:off x="1772" y="1940"/>
                <a:ext cx="105" cy="477"/>
              </a:xfrm>
              <a:custGeom>
                <a:avLst/>
                <a:gdLst>
                  <a:gd name="T0" fmla="*/ 0 w 105"/>
                  <a:gd name="T1" fmla="*/ 477 h 477"/>
                  <a:gd name="T2" fmla="*/ 105 w 105"/>
                  <a:gd name="T3" fmla="*/ 471 h 477"/>
                  <a:gd name="T4" fmla="*/ 101 w 105"/>
                  <a:gd name="T5" fmla="*/ 7 h 477"/>
                  <a:gd name="T6" fmla="*/ 1 w 105"/>
                  <a:gd name="T7" fmla="*/ 0 h 477"/>
                  <a:gd name="T8" fmla="*/ 0 w 105"/>
                  <a:gd name="T9" fmla="*/ 477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477">
                    <a:moveTo>
                      <a:pt x="0" y="477"/>
                    </a:moveTo>
                    <a:lnTo>
                      <a:pt x="105" y="471"/>
                    </a:lnTo>
                    <a:lnTo>
                      <a:pt x="101" y="7"/>
                    </a:lnTo>
                    <a:lnTo>
                      <a:pt x="1" y="0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81" name="Freeform 162"/>
              <p:cNvSpPr>
                <a:spLocks/>
              </p:cNvSpPr>
              <p:nvPr/>
            </p:nvSpPr>
            <p:spPr bwMode="auto">
              <a:xfrm>
                <a:off x="3558" y="2036"/>
                <a:ext cx="83" cy="288"/>
              </a:xfrm>
              <a:custGeom>
                <a:avLst/>
                <a:gdLst>
                  <a:gd name="T0" fmla="*/ 0 w 83"/>
                  <a:gd name="T1" fmla="*/ 0 h 288"/>
                  <a:gd name="T2" fmla="*/ 0 w 83"/>
                  <a:gd name="T3" fmla="*/ 288 h 288"/>
                  <a:gd name="T4" fmla="*/ 83 w 83"/>
                  <a:gd name="T5" fmla="*/ 286 h 288"/>
                  <a:gd name="T6" fmla="*/ 83 w 83"/>
                  <a:gd name="T7" fmla="*/ 3 h 288"/>
                  <a:gd name="T8" fmla="*/ 0 w 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88">
                    <a:moveTo>
                      <a:pt x="0" y="0"/>
                    </a:moveTo>
                    <a:lnTo>
                      <a:pt x="0" y="288"/>
                    </a:lnTo>
                    <a:lnTo>
                      <a:pt x="83" y="286"/>
                    </a:lnTo>
                    <a:lnTo>
                      <a:pt x="8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82" name="Freeform 163"/>
              <p:cNvSpPr>
                <a:spLocks/>
              </p:cNvSpPr>
              <p:nvPr/>
            </p:nvSpPr>
            <p:spPr bwMode="auto">
              <a:xfrm>
                <a:off x="3712" y="2039"/>
                <a:ext cx="68" cy="278"/>
              </a:xfrm>
              <a:custGeom>
                <a:avLst/>
                <a:gdLst>
                  <a:gd name="T0" fmla="*/ 0 w 68"/>
                  <a:gd name="T1" fmla="*/ 0 h 278"/>
                  <a:gd name="T2" fmla="*/ 0 w 68"/>
                  <a:gd name="T3" fmla="*/ 278 h 278"/>
                  <a:gd name="T4" fmla="*/ 68 w 68"/>
                  <a:gd name="T5" fmla="*/ 275 h 278"/>
                  <a:gd name="T6" fmla="*/ 68 w 68"/>
                  <a:gd name="T7" fmla="*/ 7 h 278"/>
                  <a:gd name="T8" fmla="*/ 0 w 68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78">
                    <a:moveTo>
                      <a:pt x="0" y="0"/>
                    </a:moveTo>
                    <a:lnTo>
                      <a:pt x="0" y="278"/>
                    </a:lnTo>
                    <a:lnTo>
                      <a:pt x="68" y="275"/>
                    </a:lnTo>
                    <a:lnTo>
                      <a:pt x="6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83" name="Freeform 164"/>
              <p:cNvSpPr>
                <a:spLocks/>
              </p:cNvSpPr>
              <p:nvPr/>
            </p:nvSpPr>
            <p:spPr bwMode="auto">
              <a:xfrm>
                <a:off x="3837" y="2050"/>
                <a:ext cx="126" cy="262"/>
              </a:xfrm>
              <a:custGeom>
                <a:avLst/>
                <a:gdLst>
                  <a:gd name="T0" fmla="*/ 0 w 126"/>
                  <a:gd name="T1" fmla="*/ 0 h 262"/>
                  <a:gd name="T2" fmla="*/ 0 w 126"/>
                  <a:gd name="T3" fmla="*/ 262 h 262"/>
                  <a:gd name="T4" fmla="*/ 126 w 126"/>
                  <a:gd name="T5" fmla="*/ 256 h 262"/>
                  <a:gd name="T6" fmla="*/ 126 w 126"/>
                  <a:gd name="T7" fmla="*/ 3 h 262"/>
                  <a:gd name="T8" fmla="*/ 0 w 12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262">
                    <a:moveTo>
                      <a:pt x="0" y="0"/>
                    </a:moveTo>
                    <a:lnTo>
                      <a:pt x="0" y="262"/>
                    </a:lnTo>
                    <a:lnTo>
                      <a:pt x="126" y="256"/>
                    </a:lnTo>
                    <a:lnTo>
                      <a:pt x="12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</p:grpSp>
        <p:pic>
          <p:nvPicPr>
            <p:cNvPr id="22" name="Picture 165" descr="aeropuer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23" y="2929981"/>
              <a:ext cx="1627188" cy="97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Line 166"/>
            <p:cNvSpPr>
              <a:spLocks noChangeShapeType="1"/>
            </p:cNvSpPr>
            <p:nvPr/>
          </p:nvSpPr>
          <p:spPr bwMode="auto">
            <a:xfrm>
              <a:off x="8385523" y="3353843"/>
              <a:ext cx="34925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25" name="Line 167"/>
            <p:cNvSpPr>
              <a:spLocks noChangeShapeType="1"/>
            </p:cNvSpPr>
            <p:nvPr/>
          </p:nvSpPr>
          <p:spPr bwMode="auto">
            <a:xfrm flipH="1">
              <a:off x="8213278" y="5242074"/>
              <a:ext cx="33020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27" name="Line 169"/>
            <p:cNvSpPr>
              <a:spLocks noChangeShapeType="1"/>
            </p:cNvSpPr>
            <p:nvPr/>
          </p:nvSpPr>
          <p:spPr bwMode="auto">
            <a:xfrm>
              <a:off x="4618609" y="2913026"/>
              <a:ext cx="0" cy="1319212"/>
            </a:xfrm>
            <a:prstGeom prst="line">
              <a:avLst/>
            </a:prstGeom>
            <a:noFill/>
            <a:ln w="28575">
              <a:solidFill>
                <a:srgbClr val="00226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28" name="Line 170"/>
            <p:cNvSpPr>
              <a:spLocks noChangeShapeType="1"/>
            </p:cNvSpPr>
            <p:nvPr/>
          </p:nvSpPr>
          <p:spPr bwMode="auto">
            <a:xfrm>
              <a:off x="3635376" y="4937275"/>
              <a:ext cx="0" cy="1296987"/>
            </a:xfrm>
            <a:prstGeom prst="line">
              <a:avLst/>
            </a:prstGeom>
            <a:noFill/>
            <a:ln w="28575">
              <a:solidFill>
                <a:srgbClr val="00226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pic>
          <p:nvPicPr>
            <p:cNvPr id="29" name="Picture 171" descr="MCj030357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48" y="2815681"/>
              <a:ext cx="1008063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7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173" y="3096669"/>
              <a:ext cx="868363" cy="53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Line 173"/>
            <p:cNvSpPr>
              <a:spLocks noChangeShapeType="1"/>
            </p:cNvSpPr>
            <p:nvPr/>
          </p:nvSpPr>
          <p:spPr bwMode="auto">
            <a:xfrm>
              <a:off x="2854673" y="3353843"/>
              <a:ext cx="431800" cy="0"/>
            </a:xfrm>
            <a:prstGeom prst="line">
              <a:avLst/>
            </a:prstGeom>
            <a:noFill/>
            <a:ln w="38100">
              <a:solidFill>
                <a:srgbClr val="68B01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32" name="Text Box 174"/>
            <p:cNvSpPr txBox="1">
              <a:spLocks noChangeArrowheads="1"/>
            </p:cNvSpPr>
            <p:nvPr/>
          </p:nvSpPr>
          <p:spPr bwMode="auto">
            <a:xfrm>
              <a:off x="3451573" y="3653881"/>
              <a:ext cx="768350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>
                  <a:solidFill>
                    <a:srgbClr val="002264"/>
                  </a:solidFill>
                  <a:latin typeface="+mn-lt"/>
                </a:rPr>
                <a:t>Transporte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>
                  <a:solidFill>
                    <a:srgbClr val="002264"/>
                  </a:solidFill>
                  <a:latin typeface="+mn-lt"/>
                </a:rPr>
                <a:t>Terrestre</a:t>
              </a:r>
              <a:endParaRPr lang="es-ES" altLang="es-PE" sz="1000" b="1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33" name="Text Box 175"/>
            <p:cNvSpPr txBox="1">
              <a:spLocks noChangeArrowheads="1"/>
            </p:cNvSpPr>
            <p:nvPr/>
          </p:nvSpPr>
          <p:spPr bwMode="auto">
            <a:xfrm>
              <a:off x="1767235" y="3655468"/>
              <a:ext cx="9459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es-PE" altLang="es-PE" sz="1000" b="1" dirty="0" smtClean="0">
                  <a:solidFill>
                    <a:srgbClr val="002264"/>
                  </a:solidFill>
                  <a:latin typeface="+mn-lt"/>
                </a:rPr>
                <a:t>Fabricante /</a:t>
              </a:r>
            </a:p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es-PE" altLang="es-PE" sz="1000" b="1" dirty="0" smtClean="0">
                  <a:solidFill>
                    <a:srgbClr val="002264"/>
                  </a:solidFill>
                  <a:latin typeface="+mn-lt"/>
                </a:rPr>
                <a:t> Exportador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pic>
          <p:nvPicPr>
            <p:cNvPr id="34" name="Picture 17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523" y="4954737"/>
              <a:ext cx="868363" cy="53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 Box 177"/>
            <p:cNvSpPr txBox="1">
              <a:spLocks noChangeArrowheads="1"/>
            </p:cNvSpPr>
            <p:nvPr/>
          </p:nvSpPr>
          <p:spPr bwMode="auto">
            <a:xfrm>
              <a:off x="2367161" y="5530999"/>
              <a:ext cx="768350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Transporte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Terrestre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36" name="Text Box 180"/>
            <p:cNvSpPr txBox="1">
              <a:spLocks noChangeArrowheads="1"/>
            </p:cNvSpPr>
            <p:nvPr/>
          </p:nvSpPr>
          <p:spPr bwMode="auto">
            <a:xfrm>
              <a:off x="2337148" y="4009481"/>
              <a:ext cx="1177925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Agente </a:t>
              </a:r>
              <a:r>
                <a:rPr lang="es-PE" altLang="es-PE" sz="1000" b="1" dirty="0" smtClean="0">
                  <a:solidFill>
                    <a:srgbClr val="002264"/>
                  </a:solidFill>
                  <a:latin typeface="+mn-lt"/>
                </a:rPr>
                <a:t>Acreditado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37" name="Text Box 181"/>
            <p:cNvSpPr txBox="1">
              <a:spLocks noChangeArrowheads="1"/>
            </p:cNvSpPr>
            <p:nvPr/>
          </p:nvSpPr>
          <p:spPr bwMode="auto">
            <a:xfrm>
              <a:off x="5199410" y="2812506"/>
              <a:ext cx="1163638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Agente de Aduana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186" name="Line 167"/>
            <p:cNvSpPr>
              <a:spLocks noChangeShapeType="1"/>
            </p:cNvSpPr>
            <p:nvPr/>
          </p:nvSpPr>
          <p:spPr bwMode="auto">
            <a:xfrm flipH="1">
              <a:off x="6396464" y="5270032"/>
              <a:ext cx="33020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188" name="Line 7"/>
            <p:cNvSpPr>
              <a:spLocks noChangeShapeType="1"/>
            </p:cNvSpPr>
            <p:nvPr/>
          </p:nvSpPr>
          <p:spPr bwMode="auto">
            <a:xfrm>
              <a:off x="9767614" y="4486774"/>
              <a:ext cx="0" cy="359318"/>
            </a:xfrm>
            <a:prstGeom prst="line">
              <a:avLst/>
            </a:prstGeom>
            <a:noFill/>
            <a:ln w="38100">
              <a:solidFill>
                <a:srgbClr val="68B01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</p:grpSp>
      <p:sp>
        <p:nvSpPr>
          <p:cNvPr id="187" name="Text Box 181"/>
          <p:cNvSpPr txBox="1">
            <a:spLocks noChangeArrowheads="1"/>
          </p:cNvSpPr>
          <p:nvPr/>
        </p:nvSpPr>
        <p:spPr bwMode="auto">
          <a:xfrm>
            <a:off x="4214861" y="4780692"/>
            <a:ext cx="1163799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PE" altLang="es-PE" sz="1000" b="1" dirty="0">
                <a:solidFill>
                  <a:srgbClr val="002264"/>
                </a:solidFill>
                <a:latin typeface="+mn-lt"/>
              </a:rPr>
              <a:t>Agente de Aduana</a:t>
            </a:r>
            <a:endParaRPr lang="es-ES" altLang="es-PE" sz="1000" b="1" dirty="0">
              <a:solidFill>
                <a:srgbClr val="002264"/>
              </a:solidFill>
              <a:latin typeface="+mn-lt"/>
            </a:endParaRPr>
          </a:p>
        </p:txBody>
      </p:sp>
      <p:pic>
        <p:nvPicPr>
          <p:cNvPr id="190" name="Picture 171" descr="MCj030357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8" y="4821187"/>
            <a:ext cx="100820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 Box 175"/>
          <p:cNvSpPr txBox="1">
            <a:spLocks noChangeArrowheads="1"/>
          </p:cNvSpPr>
          <p:nvPr/>
        </p:nvSpPr>
        <p:spPr bwMode="auto">
          <a:xfrm>
            <a:off x="1155058" y="5716655"/>
            <a:ext cx="8803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PE" altLang="es-PE" sz="1000" b="1" dirty="0" smtClean="0">
                <a:solidFill>
                  <a:srgbClr val="002264"/>
                </a:solidFill>
                <a:latin typeface="+mn-lt"/>
              </a:rPr>
              <a:t>Importador</a:t>
            </a:r>
            <a:endParaRPr lang="es-ES" altLang="es-PE" sz="1000" b="1" dirty="0">
              <a:solidFill>
                <a:srgbClr val="00226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4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3" name="Marcador de contenido 2"/>
          <p:cNvSpPr txBox="1">
            <a:spLocks/>
          </p:cNvSpPr>
          <p:nvPr/>
        </p:nvSpPr>
        <p:spPr>
          <a:xfrm>
            <a:off x="609521" y="1209084"/>
            <a:ext cx="10886285" cy="4197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8B013"/>
              </a:buClr>
              <a:buNone/>
            </a:pPr>
            <a:r>
              <a:rPr lang="es-PE" sz="2800" b="1" dirty="0" smtClean="0">
                <a:solidFill>
                  <a:srgbClr val="002264"/>
                </a:solidFill>
                <a:cs typeface="Calibri" pitchFamily="34" charset="0"/>
              </a:rPr>
              <a:t>RIESGOS EN LA CADENA LOGÍSTICA AÉREA</a:t>
            </a:r>
            <a:endParaRPr lang="es-PE" sz="2800" b="1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56936" y="2098469"/>
            <a:ext cx="3510617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dirty="0" smtClean="0">
                <a:solidFill>
                  <a:srgbClr val="002264"/>
                </a:solidFill>
              </a:rPr>
              <a:t>Integridad de la carga (robos)</a:t>
            </a:r>
          </a:p>
          <a:p>
            <a:pPr marL="228600" indent="-228600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dirty="0" smtClean="0">
                <a:solidFill>
                  <a:srgbClr val="002264"/>
                </a:solidFill>
              </a:rPr>
              <a:t>Terrorismo</a:t>
            </a:r>
          </a:p>
          <a:p>
            <a:pPr marL="228600" indent="-228600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dirty="0" smtClean="0">
                <a:solidFill>
                  <a:srgbClr val="002264"/>
                </a:solidFill>
              </a:rPr>
              <a:t>Tráfico ilícito de drogas</a:t>
            </a:r>
          </a:p>
          <a:p>
            <a:pPr marL="228600" indent="-228600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dirty="0" smtClean="0">
                <a:solidFill>
                  <a:srgbClr val="002264"/>
                </a:solidFill>
              </a:rPr>
              <a:t>Mercancías peligrosas</a:t>
            </a:r>
          </a:p>
          <a:p>
            <a:pPr marL="228600" indent="-228600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dirty="0" smtClean="0">
                <a:solidFill>
                  <a:srgbClr val="002264"/>
                </a:solidFill>
              </a:rPr>
              <a:t>Tráfico de flora y fauna</a:t>
            </a:r>
          </a:p>
          <a:p>
            <a:pPr marL="228600" indent="-228600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dirty="0" smtClean="0">
                <a:solidFill>
                  <a:srgbClr val="002264"/>
                </a:solidFill>
              </a:rPr>
              <a:t>Tráfico de patrimonio cultural</a:t>
            </a:r>
            <a:endParaRPr lang="es-PE" sz="2400" dirty="0">
              <a:solidFill>
                <a:srgbClr val="002264"/>
              </a:solidFill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8039422" y="2013494"/>
            <a:ext cx="0" cy="4154984"/>
          </a:xfrm>
          <a:prstGeom prst="line">
            <a:avLst/>
          </a:prstGeom>
          <a:ln w="38100">
            <a:solidFill>
              <a:srgbClr val="00226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CuadroTexto 396">
            <a:hlinkClick r:id="rId3" action="ppaction://hlinksldjump"/>
          </p:cNvPr>
          <p:cNvSpPr txBox="1"/>
          <p:nvPr/>
        </p:nvSpPr>
        <p:spPr>
          <a:xfrm>
            <a:off x="4367014" y="231031"/>
            <a:ext cx="742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La cadena logística aérea: entorno y riesgos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grpSp>
        <p:nvGrpSpPr>
          <p:cNvPr id="183" name="Grupo 182"/>
          <p:cNvGrpSpPr/>
          <p:nvPr/>
        </p:nvGrpSpPr>
        <p:grpSpPr>
          <a:xfrm>
            <a:off x="307610" y="2322364"/>
            <a:ext cx="7371772" cy="3689730"/>
            <a:chOff x="1630710" y="2812506"/>
            <a:chExt cx="8915401" cy="3689730"/>
          </a:xfrm>
        </p:grpSpPr>
        <p:sp>
          <p:nvSpPr>
            <p:cNvPr id="184" name="Text Box 5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5086698" y="3720556"/>
              <a:ext cx="3224875" cy="769441"/>
            </a:xfrm>
            <a:prstGeom prst="rect">
              <a:avLst/>
            </a:prstGeom>
            <a:solidFill>
              <a:srgbClr val="00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633413" indent="-633413" defTabSz="-187325"/>
              <a:r>
                <a:rPr lang="es-ES_tradnl" altLang="es-PE" sz="1600" b="1" dirty="0">
                  <a:solidFill>
                    <a:schemeClr val="bg1"/>
                  </a:solidFill>
                  <a:latin typeface="+mn-lt"/>
                </a:rPr>
                <a:t>INICIO:</a:t>
              </a:r>
              <a:r>
                <a:rPr lang="es-ES_tradnl" altLang="es-PE" sz="1400" b="1" dirty="0">
                  <a:solidFill>
                    <a:schemeClr val="bg1"/>
                  </a:solidFill>
                  <a:latin typeface="+mn-lt"/>
                </a:rPr>
                <a:t> 	Terminal de </a:t>
              </a:r>
              <a:r>
                <a:rPr lang="es-ES_tradnl" altLang="es-PE" sz="1400" b="1" dirty="0" smtClean="0">
                  <a:solidFill>
                    <a:schemeClr val="bg1"/>
                  </a:solidFill>
                  <a:latin typeface="+mn-lt"/>
                </a:rPr>
                <a:t>Exportación   		/ Aeropuerto de salida</a:t>
              </a:r>
              <a:endParaRPr lang="es-ES_tradnl" altLang="es-PE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5" name="Line 8"/>
            <p:cNvSpPr>
              <a:spLocks noChangeShapeType="1"/>
            </p:cNvSpPr>
            <p:nvPr/>
          </p:nvSpPr>
          <p:spPr bwMode="auto">
            <a:xfrm>
              <a:off x="6958360" y="3368131"/>
              <a:ext cx="43180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186" name="Text Box 9"/>
            <p:cNvSpPr txBox="1">
              <a:spLocks noChangeArrowheads="1"/>
            </p:cNvSpPr>
            <p:nvPr/>
          </p:nvSpPr>
          <p:spPr bwMode="auto">
            <a:xfrm>
              <a:off x="9220548" y="3907881"/>
              <a:ext cx="10842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Aeropuerto </a:t>
              </a:r>
              <a:b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</a:br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ORIGEN</a:t>
              </a:r>
            </a:p>
          </p:txBody>
        </p:sp>
        <p:sp>
          <p:nvSpPr>
            <p:cNvPr id="187" name="Text Box 10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4150990" y="5732795"/>
              <a:ext cx="3144842" cy="769441"/>
            </a:xfrm>
            <a:prstGeom prst="rect">
              <a:avLst/>
            </a:prstGeom>
            <a:solidFill>
              <a:srgbClr val="0022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354013" indent="-354013"/>
              <a:r>
                <a:rPr lang="es-ES_tradnl" altLang="es-PE" sz="1600" b="1" dirty="0">
                  <a:solidFill>
                    <a:schemeClr val="bg1"/>
                  </a:solidFill>
                  <a:latin typeface="+mn-lt"/>
                </a:rPr>
                <a:t>FIN:</a:t>
              </a:r>
              <a:r>
                <a:rPr lang="es-ES_tradnl" altLang="es-PE" sz="14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s-ES_tradnl" altLang="es-PE" sz="1400" b="1" dirty="0" smtClean="0">
                  <a:solidFill>
                    <a:schemeClr val="bg1"/>
                  </a:solidFill>
                  <a:latin typeface="+mn-lt"/>
                </a:rPr>
                <a:t>Terminal </a:t>
              </a:r>
              <a:r>
                <a:rPr lang="es-ES_tradnl" altLang="es-PE" sz="1400" b="1" dirty="0">
                  <a:solidFill>
                    <a:schemeClr val="bg1"/>
                  </a:solidFill>
                  <a:latin typeface="+mn-lt"/>
                </a:rPr>
                <a:t>de </a:t>
              </a:r>
              <a:r>
                <a:rPr lang="es-ES_tradnl" altLang="es-PE" sz="1400" b="1" dirty="0" smtClean="0">
                  <a:solidFill>
                    <a:schemeClr val="bg1"/>
                  </a:solidFill>
                  <a:latin typeface="+mn-lt"/>
                </a:rPr>
                <a:t>Importación de Línea Aérea</a:t>
              </a:r>
              <a:endParaRPr lang="es-ES_tradnl" altLang="es-PE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8" name="Text Box 11"/>
            <p:cNvSpPr txBox="1">
              <a:spLocks noChangeArrowheads="1"/>
            </p:cNvSpPr>
            <p:nvPr/>
          </p:nvSpPr>
          <p:spPr bwMode="auto">
            <a:xfrm>
              <a:off x="9262268" y="5929461"/>
              <a:ext cx="10842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Aeropuerto </a:t>
              </a:r>
              <a:b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</a:br>
              <a:r>
                <a:rPr lang="es-ES_tradnl" altLang="es-PE" sz="1400" b="1" dirty="0">
                  <a:solidFill>
                    <a:srgbClr val="002264"/>
                  </a:solidFill>
                  <a:latin typeface="+mn-lt"/>
                </a:rPr>
                <a:t>DESTINO</a:t>
              </a:r>
            </a:p>
          </p:txBody>
        </p:sp>
        <p:sp>
          <p:nvSpPr>
            <p:cNvPr id="189" name="Line 12"/>
            <p:cNvSpPr>
              <a:spLocks noChangeShapeType="1"/>
            </p:cNvSpPr>
            <p:nvPr/>
          </p:nvSpPr>
          <p:spPr bwMode="auto">
            <a:xfrm>
              <a:off x="1630710" y="4581128"/>
              <a:ext cx="7631558" cy="31623"/>
            </a:xfrm>
            <a:prstGeom prst="line">
              <a:avLst/>
            </a:prstGeom>
            <a:noFill/>
            <a:ln w="28575">
              <a:solidFill>
                <a:srgbClr val="68B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grpSp>
          <p:nvGrpSpPr>
            <p:cNvPr id="190" name="Group 13"/>
            <p:cNvGrpSpPr>
              <a:grpSpLocks/>
            </p:cNvGrpSpPr>
            <p:nvPr/>
          </p:nvGrpSpPr>
          <p:grpSpPr bwMode="auto">
            <a:xfrm>
              <a:off x="4996210" y="3152231"/>
              <a:ext cx="1890713" cy="587375"/>
              <a:chOff x="508" y="1811"/>
              <a:chExt cx="3724" cy="939"/>
            </a:xfrm>
          </p:grpSpPr>
          <p:sp>
            <p:nvSpPr>
              <p:cNvPr id="489" name="Line 14"/>
              <p:cNvSpPr>
                <a:spLocks noChangeShapeType="1"/>
              </p:cNvSpPr>
              <p:nvPr/>
            </p:nvSpPr>
            <p:spPr bwMode="auto">
              <a:xfrm>
                <a:off x="521" y="2269"/>
                <a:ext cx="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0" name="Freeform 15"/>
              <p:cNvSpPr>
                <a:spLocks/>
              </p:cNvSpPr>
              <p:nvPr/>
            </p:nvSpPr>
            <p:spPr bwMode="auto">
              <a:xfrm>
                <a:off x="508" y="2319"/>
                <a:ext cx="304" cy="78"/>
              </a:xfrm>
              <a:custGeom>
                <a:avLst/>
                <a:gdLst>
                  <a:gd name="T0" fmla="*/ 0 w 304"/>
                  <a:gd name="T1" fmla="*/ 1 h 78"/>
                  <a:gd name="T2" fmla="*/ 19 w 304"/>
                  <a:gd name="T3" fmla="*/ 0 h 78"/>
                  <a:gd name="T4" fmla="*/ 304 w 304"/>
                  <a:gd name="T5" fmla="*/ 61 h 78"/>
                  <a:gd name="T6" fmla="*/ 304 w 304"/>
                  <a:gd name="T7" fmla="*/ 75 h 78"/>
                  <a:gd name="T8" fmla="*/ 287 w 304"/>
                  <a:gd name="T9" fmla="*/ 78 h 78"/>
                  <a:gd name="T10" fmla="*/ 287 w 304"/>
                  <a:gd name="T11" fmla="*/ 65 h 78"/>
                  <a:gd name="T12" fmla="*/ 0 w 304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78">
                    <a:moveTo>
                      <a:pt x="0" y="1"/>
                    </a:moveTo>
                    <a:lnTo>
                      <a:pt x="19" y="0"/>
                    </a:lnTo>
                    <a:lnTo>
                      <a:pt x="304" y="61"/>
                    </a:lnTo>
                    <a:lnTo>
                      <a:pt x="304" y="75"/>
                    </a:lnTo>
                    <a:lnTo>
                      <a:pt x="287" y="78"/>
                    </a:lnTo>
                    <a:lnTo>
                      <a:pt x="287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1" name="Freeform 16"/>
              <p:cNvSpPr>
                <a:spLocks/>
              </p:cNvSpPr>
              <p:nvPr/>
            </p:nvSpPr>
            <p:spPr bwMode="auto">
              <a:xfrm>
                <a:off x="518" y="2256"/>
                <a:ext cx="277" cy="122"/>
              </a:xfrm>
              <a:custGeom>
                <a:avLst/>
                <a:gdLst>
                  <a:gd name="T0" fmla="*/ 231 w 277"/>
                  <a:gd name="T1" fmla="*/ 0 h 122"/>
                  <a:gd name="T2" fmla="*/ 0 w 277"/>
                  <a:gd name="T3" fmla="*/ 14 h 122"/>
                  <a:gd name="T4" fmla="*/ 277 w 277"/>
                  <a:gd name="T5" fmla="*/ 54 h 122"/>
                  <a:gd name="T6" fmla="*/ 277 w 277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122">
                    <a:moveTo>
                      <a:pt x="231" y="0"/>
                    </a:moveTo>
                    <a:lnTo>
                      <a:pt x="0" y="14"/>
                    </a:lnTo>
                    <a:lnTo>
                      <a:pt x="277" y="54"/>
                    </a:lnTo>
                    <a:lnTo>
                      <a:pt x="277" y="1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2" name="Line 17"/>
              <p:cNvSpPr>
                <a:spLocks noChangeShapeType="1"/>
              </p:cNvSpPr>
              <p:nvPr/>
            </p:nvSpPr>
            <p:spPr bwMode="auto">
              <a:xfrm>
                <a:off x="651" y="2290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3" name="Line 18"/>
              <p:cNvSpPr>
                <a:spLocks noChangeShapeType="1"/>
              </p:cNvSpPr>
              <p:nvPr/>
            </p:nvSpPr>
            <p:spPr bwMode="auto">
              <a:xfrm>
                <a:off x="616" y="2265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4" name="Line 19"/>
              <p:cNvSpPr>
                <a:spLocks noChangeShapeType="1"/>
              </p:cNvSpPr>
              <p:nvPr/>
            </p:nvSpPr>
            <p:spPr bwMode="auto">
              <a:xfrm>
                <a:off x="573" y="2278"/>
                <a:ext cx="1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5" name="Line 20"/>
              <p:cNvSpPr>
                <a:spLocks noChangeShapeType="1"/>
              </p:cNvSpPr>
              <p:nvPr/>
            </p:nvSpPr>
            <p:spPr bwMode="auto">
              <a:xfrm>
                <a:off x="691" y="2261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6" name="Freeform 21"/>
              <p:cNvSpPr>
                <a:spLocks/>
              </p:cNvSpPr>
              <p:nvPr/>
            </p:nvSpPr>
            <p:spPr bwMode="auto">
              <a:xfrm>
                <a:off x="508" y="2304"/>
                <a:ext cx="1013" cy="149"/>
              </a:xfrm>
              <a:custGeom>
                <a:avLst/>
                <a:gdLst>
                  <a:gd name="T0" fmla="*/ 1008 w 1013"/>
                  <a:gd name="T1" fmla="*/ 125 h 149"/>
                  <a:gd name="T2" fmla="*/ 237 w 1013"/>
                  <a:gd name="T3" fmla="*/ 0 h 149"/>
                  <a:gd name="T4" fmla="*/ 0 w 1013"/>
                  <a:gd name="T5" fmla="*/ 16 h 149"/>
                  <a:gd name="T6" fmla="*/ 0 w 1013"/>
                  <a:gd name="T7" fmla="*/ 32 h 149"/>
                  <a:gd name="T8" fmla="*/ 287 w 1013"/>
                  <a:gd name="T9" fmla="*/ 93 h 149"/>
                  <a:gd name="T10" fmla="*/ 681 w 1013"/>
                  <a:gd name="T11" fmla="*/ 93 h 149"/>
                  <a:gd name="T12" fmla="*/ 1013 w 1013"/>
                  <a:gd name="T13" fmla="*/ 149 h 149"/>
                  <a:gd name="T14" fmla="*/ 1008 w 1013"/>
                  <a:gd name="T15" fmla="*/ 125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3" h="149">
                    <a:moveTo>
                      <a:pt x="1008" y="125"/>
                    </a:moveTo>
                    <a:lnTo>
                      <a:pt x="237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287" y="93"/>
                    </a:lnTo>
                    <a:lnTo>
                      <a:pt x="681" y="93"/>
                    </a:lnTo>
                    <a:lnTo>
                      <a:pt x="1013" y="149"/>
                    </a:lnTo>
                    <a:lnTo>
                      <a:pt x="1008" y="1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7" name="Freeform 22"/>
              <p:cNvSpPr>
                <a:spLocks/>
              </p:cNvSpPr>
              <p:nvPr/>
            </p:nvSpPr>
            <p:spPr bwMode="auto">
              <a:xfrm>
                <a:off x="1516" y="2429"/>
                <a:ext cx="1214" cy="80"/>
              </a:xfrm>
              <a:custGeom>
                <a:avLst/>
                <a:gdLst>
                  <a:gd name="T0" fmla="*/ 0 w 1214"/>
                  <a:gd name="T1" fmla="*/ 0 h 80"/>
                  <a:gd name="T2" fmla="*/ 257 w 1214"/>
                  <a:gd name="T3" fmla="*/ 48 h 80"/>
                  <a:gd name="T4" fmla="*/ 859 w 1214"/>
                  <a:gd name="T5" fmla="*/ 6 h 80"/>
                  <a:gd name="T6" fmla="*/ 1214 w 1214"/>
                  <a:gd name="T7" fmla="*/ 58 h 80"/>
                  <a:gd name="T8" fmla="*/ 1214 w 1214"/>
                  <a:gd name="T9" fmla="*/ 80 h 80"/>
                  <a:gd name="T10" fmla="*/ 859 w 1214"/>
                  <a:gd name="T11" fmla="*/ 29 h 80"/>
                  <a:gd name="T12" fmla="*/ 251 w 1214"/>
                  <a:gd name="T13" fmla="*/ 73 h 80"/>
                  <a:gd name="T14" fmla="*/ 5 w 1214"/>
                  <a:gd name="T15" fmla="*/ 24 h 80"/>
                  <a:gd name="T16" fmla="*/ 0 w 1214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4" h="80">
                    <a:moveTo>
                      <a:pt x="0" y="0"/>
                    </a:moveTo>
                    <a:lnTo>
                      <a:pt x="257" y="48"/>
                    </a:lnTo>
                    <a:lnTo>
                      <a:pt x="859" y="6"/>
                    </a:lnTo>
                    <a:lnTo>
                      <a:pt x="1214" y="58"/>
                    </a:lnTo>
                    <a:lnTo>
                      <a:pt x="1214" y="80"/>
                    </a:lnTo>
                    <a:lnTo>
                      <a:pt x="859" y="29"/>
                    </a:lnTo>
                    <a:lnTo>
                      <a:pt x="251" y="73"/>
                    </a:lnTo>
                    <a:lnTo>
                      <a:pt x="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8" name="Freeform 23"/>
              <p:cNvSpPr>
                <a:spLocks/>
              </p:cNvSpPr>
              <p:nvPr/>
            </p:nvSpPr>
            <p:spPr bwMode="auto">
              <a:xfrm>
                <a:off x="2026" y="2329"/>
                <a:ext cx="2206" cy="421"/>
              </a:xfrm>
              <a:custGeom>
                <a:avLst/>
                <a:gdLst>
                  <a:gd name="T0" fmla="*/ 1704 w 2206"/>
                  <a:gd name="T1" fmla="*/ 36 h 421"/>
                  <a:gd name="T2" fmla="*/ 1417 w 2206"/>
                  <a:gd name="T3" fmla="*/ 69 h 421"/>
                  <a:gd name="T4" fmla="*/ 1316 w 2206"/>
                  <a:gd name="T5" fmla="*/ 44 h 421"/>
                  <a:gd name="T6" fmla="*/ 1221 w 2206"/>
                  <a:gd name="T7" fmla="*/ 55 h 421"/>
                  <a:gd name="T8" fmla="*/ 1316 w 2206"/>
                  <a:gd name="T9" fmla="*/ 77 h 421"/>
                  <a:gd name="T10" fmla="*/ 92 w 2206"/>
                  <a:gd name="T11" fmla="*/ 228 h 421"/>
                  <a:gd name="T12" fmla="*/ 0 w 2206"/>
                  <a:gd name="T13" fmla="*/ 213 h 421"/>
                  <a:gd name="T14" fmla="*/ 1 w 2206"/>
                  <a:gd name="T15" fmla="*/ 247 h 421"/>
                  <a:gd name="T16" fmla="*/ 465 w 2206"/>
                  <a:gd name="T17" fmla="*/ 351 h 421"/>
                  <a:gd name="T18" fmla="*/ 677 w 2206"/>
                  <a:gd name="T19" fmla="*/ 390 h 421"/>
                  <a:gd name="T20" fmla="*/ 816 w 2206"/>
                  <a:gd name="T21" fmla="*/ 412 h 421"/>
                  <a:gd name="T22" fmla="*/ 873 w 2206"/>
                  <a:gd name="T23" fmla="*/ 421 h 421"/>
                  <a:gd name="T24" fmla="*/ 939 w 2206"/>
                  <a:gd name="T25" fmla="*/ 418 h 421"/>
                  <a:gd name="T26" fmla="*/ 1017 w 2206"/>
                  <a:gd name="T27" fmla="*/ 421 h 421"/>
                  <a:gd name="T28" fmla="*/ 1104 w 2206"/>
                  <a:gd name="T29" fmla="*/ 412 h 421"/>
                  <a:gd name="T30" fmla="*/ 1194 w 2206"/>
                  <a:gd name="T31" fmla="*/ 394 h 421"/>
                  <a:gd name="T32" fmla="*/ 1200 w 2206"/>
                  <a:gd name="T33" fmla="*/ 358 h 421"/>
                  <a:gd name="T34" fmla="*/ 1095 w 2206"/>
                  <a:gd name="T35" fmla="*/ 379 h 421"/>
                  <a:gd name="T36" fmla="*/ 1001 w 2206"/>
                  <a:gd name="T37" fmla="*/ 390 h 421"/>
                  <a:gd name="T38" fmla="*/ 822 w 2206"/>
                  <a:gd name="T39" fmla="*/ 376 h 421"/>
                  <a:gd name="T40" fmla="*/ 725 w 2206"/>
                  <a:gd name="T41" fmla="*/ 362 h 421"/>
                  <a:gd name="T42" fmla="*/ 649 w 2206"/>
                  <a:gd name="T43" fmla="*/ 344 h 421"/>
                  <a:gd name="T44" fmla="*/ 276 w 2206"/>
                  <a:gd name="T45" fmla="*/ 267 h 421"/>
                  <a:gd name="T46" fmla="*/ 1996 w 2206"/>
                  <a:gd name="T47" fmla="*/ 17 h 421"/>
                  <a:gd name="T48" fmla="*/ 2114 w 2206"/>
                  <a:gd name="T49" fmla="*/ 27 h 421"/>
                  <a:gd name="T50" fmla="*/ 2160 w 2206"/>
                  <a:gd name="T51" fmla="*/ 21 h 421"/>
                  <a:gd name="T52" fmla="*/ 2206 w 2206"/>
                  <a:gd name="T53" fmla="*/ 13 h 421"/>
                  <a:gd name="T54" fmla="*/ 2206 w 2206"/>
                  <a:gd name="T55" fmla="*/ 0 h 421"/>
                  <a:gd name="T56" fmla="*/ 2178 w 2206"/>
                  <a:gd name="T57" fmla="*/ 9 h 421"/>
                  <a:gd name="T58" fmla="*/ 2114 w 2206"/>
                  <a:gd name="T59" fmla="*/ 15 h 421"/>
                  <a:gd name="T60" fmla="*/ 1992 w 2206"/>
                  <a:gd name="T61" fmla="*/ 4 h 421"/>
                  <a:gd name="T62" fmla="*/ 1704 w 2206"/>
                  <a:gd name="T63" fmla="*/ 36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06" h="421">
                    <a:moveTo>
                      <a:pt x="1704" y="36"/>
                    </a:moveTo>
                    <a:lnTo>
                      <a:pt x="1417" y="69"/>
                    </a:lnTo>
                    <a:lnTo>
                      <a:pt x="1316" y="44"/>
                    </a:lnTo>
                    <a:lnTo>
                      <a:pt x="1221" y="55"/>
                    </a:lnTo>
                    <a:lnTo>
                      <a:pt x="1316" y="77"/>
                    </a:lnTo>
                    <a:lnTo>
                      <a:pt x="92" y="228"/>
                    </a:lnTo>
                    <a:lnTo>
                      <a:pt x="0" y="213"/>
                    </a:lnTo>
                    <a:lnTo>
                      <a:pt x="1" y="247"/>
                    </a:lnTo>
                    <a:lnTo>
                      <a:pt x="465" y="351"/>
                    </a:lnTo>
                    <a:lnTo>
                      <a:pt x="677" y="390"/>
                    </a:lnTo>
                    <a:lnTo>
                      <a:pt x="816" y="412"/>
                    </a:lnTo>
                    <a:lnTo>
                      <a:pt x="873" y="421"/>
                    </a:lnTo>
                    <a:lnTo>
                      <a:pt x="939" y="418"/>
                    </a:lnTo>
                    <a:lnTo>
                      <a:pt x="1017" y="421"/>
                    </a:lnTo>
                    <a:lnTo>
                      <a:pt x="1104" y="412"/>
                    </a:lnTo>
                    <a:lnTo>
                      <a:pt x="1194" y="394"/>
                    </a:lnTo>
                    <a:lnTo>
                      <a:pt x="1200" y="358"/>
                    </a:lnTo>
                    <a:lnTo>
                      <a:pt x="1095" y="379"/>
                    </a:lnTo>
                    <a:lnTo>
                      <a:pt x="1001" y="390"/>
                    </a:lnTo>
                    <a:lnTo>
                      <a:pt x="822" y="376"/>
                    </a:lnTo>
                    <a:lnTo>
                      <a:pt x="725" y="362"/>
                    </a:lnTo>
                    <a:lnTo>
                      <a:pt x="649" y="344"/>
                    </a:lnTo>
                    <a:lnTo>
                      <a:pt x="276" y="267"/>
                    </a:lnTo>
                    <a:lnTo>
                      <a:pt x="1996" y="17"/>
                    </a:lnTo>
                    <a:lnTo>
                      <a:pt x="2114" y="27"/>
                    </a:lnTo>
                    <a:lnTo>
                      <a:pt x="2160" y="21"/>
                    </a:lnTo>
                    <a:lnTo>
                      <a:pt x="2206" y="13"/>
                    </a:lnTo>
                    <a:lnTo>
                      <a:pt x="2206" y="0"/>
                    </a:lnTo>
                    <a:lnTo>
                      <a:pt x="2178" y="9"/>
                    </a:lnTo>
                    <a:lnTo>
                      <a:pt x="2114" y="15"/>
                    </a:lnTo>
                    <a:lnTo>
                      <a:pt x="1992" y="4"/>
                    </a:lnTo>
                    <a:lnTo>
                      <a:pt x="1704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99" name="Freeform 24"/>
              <p:cNvSpPr>
                <a:spLocks/>
              </p:cNvSpPr>
              <p:nvPr/>
            </p:nvSpPr>
            <p:spPr bwMode="auto">
              <a:xfrm>
                <a:off x="1521" y="2347"/>
                <a:ext cx="1828" cy="140"/>
              </a:xfrm>
              <a:custGeom>
                <a:avLst/>
                <a:gdLst>
                  <a:gd name="T0" fmla="*/ 0 w 1828"/>
                  <a:gd name="T1" fmla="*/ 82 h 140"/>
                  <a:gd name="T2" fmla="*/ 1314 w 1828"/>
                  <a:gd name="T3" fmla="*/ 0 h 140"/>
                  <a:gd name="T4" fmla="*/ 1515 w 1828"/>
                  <a:gd name="T5" fmla="*/ 46 h 140"/>
                  <a:gd name="T6" fmla="*/ 1686 w 1828"/>
                  <a:gd name="T7" fmla="*/ 31 h 140"/>
                  <a:gd name="T8" fmla="*/ 1828 w 1828"/>
                  <a:gd name="T9" fmla="*/ 59 h 140"/>
                  <a:gd name="T10" fmla="*/ 1209 w 1828"/>
                  <a:gd name="T11" fmla="*/ 140 h 140"/>
                  <a:gd name="T12" fmla="*/ 854 w 1828"/>
                  <a:gd name="T13" fmla="*/ 88 h 140"/>
                  <a:gd name="T14" fmla="*/ 252 w 1828"/>
                  <a:gd name="T15" fmla="*/ 130 h 140"/>
                  <a:gd name="T16" fmla="*/ 0 w 1828"/>
                  <a:gd name="T17" fmla="*/ 82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28" h="140">
                    <a:moveTo>
                      <a:pt x="0" y="82"/>
                    </a:moveTo>
                    <a:lnTo>
                      <a:pt x="1314" y="0"/>
                    </a:lnTo>
                    <a:lnTo>
                      <a:pt x="1515" y="46"/>
                    </a:lnTo>
                    <a:lnTo>
                      <a:pt x="1686" y="31"/>
                    </a:lnTo>
                    <a:lnTo>
                      <a:pt x="1828" y="59"/>
                    </a:lnTo>
                    <a:lnTo>
                      <a:pt x="1209" y="140"/>
                    </a:lnTo>
                    <a:lnTo>
                      <a:pt x="854" y="88"/>
                    </a:lnTo>
                    <a:lnTo>
                      <a:pt x="252" y="13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0" name="Freeform 25"/>
              <p:cNvSpPr>
                <a:spLocks/>
              </p:cNvSpPr>
              <p:nvPr/>
            </p:nvSpPr>
            <p:spPr bwMode="auto">
              <a:xfrm>
                <a:off x="3301" y="2286"/>
                <a:ext cx="927" cy="129"/>
              </a:xfrm>
              <a:custGeom>
                <a:avLst/>
                <a:gdLst>
                  <a:gd name="T0" fmla="*/ 0 w 927"/>
                  <a:gd name="T1" fmla="*/ 83 h 129"/>
                  <a:gd name="T2" fmla="*/ 136 w 927"/>
                  <a:gd name="T3" fmla="*/ 129 h 129"/>
                  <a:gd name="T4" fmla="*/ 715 w 927"/>
                  <a:gd name="T5" fmla="*/ 51 h 129"/>
                  <a:gd name="T6" fmla="*/ 874 w 927"/>
                  <a:gd name="T7" fmla="*/ 59 h 129"/>
                  <a:gd name="T8" fmla="*/ 927 w 927"/>
                  <a:gd name="T9" fmla="*/ 43 h 129"/>
                  <a:gd name="T10" fmla="*/ 651 w 927"/>
                  <a:gd name="T11" fmla="*/ 0 h 129"/>
                  <a:gd name="T12" fmla="*/ 166 w 927"/>
                  <a:gd name="T13" fmla="*/ 26 h 129"/>
                  <a:gd name="T14" fmla="*/ 0 w 927"/>
                  <a:gd name="T15" fmla="*/ 83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7" h="129">
                    <a:moveTo>
                      <a:pt x="0" y="83"/>
                    </a:moveTo>
                    <a:lnTo>
                      <a:pt x="136" y="129"/>
                    </a:lnTo>
                    <a:lnTo>
                      <a:pt x="715" y="51"/>
                    </a:lnTo>
                    <a:lnTo>
                      <a:pt x="874" y="59"/>
                    </a:lnTo>
                    <a:lnTo>
                      <a:pt x="927" y="43"/>
                    </a:lnTo>
                    <a:lnTo>
                      <a:pt x="651" y="0"/>
                    </a:lnTo>
                    <a:lnTo>
                      <a:pt x="166" y="2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1" name="Freeform 26"/>
              <p:cNvSpPr>
                <a:spLocks/>
              </p:cNvSpPr>
              <p:nvPr/>
            </p:nvSpPr>
            <p:spPr bwMode="auto">
              <a:xfrm>
                <a:off x="3114" y="2341"/>
                <a:ext cx="129" cy="82"/>
              </a:xfrm>
              <a:custGeom>
                <a:avLst/>
                <a:gdLst>
                  <a:gd name="T0" fmla="*/ 74 w 129"/>
                  <a:gd name="T1" fmla="*/ 72 h 82"/>
                  <a:gd name="T2" fmla="*/ 62 w 129"/>
                  <a:gd name="T3" fmla="*/ 76 h 82"/>
                  <a:gd name="T4" fmla="*/ 48 w 129"/>
                  <a:gd name="T5" fmla="*/ 78 h 82"/>
                  <a:gd name="T6" fmla="*/ 36 w 129"/>
                  <a:gd name="T7" fmla="*/ 76 h 82"/>
                  <a:gd name="T8" fmla="*/ 20 w 129"/>
                  <a:gd name="T9" fmla="*/ 80 h 82"/>
                  <a:gd name="T10" fmla="*/ 10 w 129"/>
                  <a:gd name="T11" fmla="*/ 82 h 82"/>
                  <a:gd name="T12" fmla="*/ 0 w 129"/>
                  <a:gd name="T13" fmla="*/ 65 h 82"/>
                  <a:gd name="T14" fmla="*/ 6 w 129"/>
                  <a:gd name="T15" fmla="*/ 52 h 82"/>
                  <a:gd name="T16" fmla="*/ 2 w 129"/>
                  <a:gd name="T17" fmla="*/ 48 h 82"/>
                  <a:gd name="T18" fmla="*/ 18 w 129"/>
                  <a:gd name="T19" fmla="*/ 24 h 82"/>
                  <a:gd name="T20" fmla="*/ 32 w 129"/>
                  <a:gd name="T21" fmla="*/ 18 h 82"/>
                  <a:gd name="T22" fmla="*/ 38 w 129"/>
                  <a:gd name="T23" fmla="*/ 22 h 82"/>
                  <a:gd name="T24" fmla="*/ 48 w 129"/>
                  <a:gd name="T25" fmla="*/ 20 h 82"/>
                  <a:gd name="T26" fmla="*/ 56 w 129"/>
                  <a:gd name="T27" fmla="*/ 18 h 82"/>
                  <a:gd name="T28" fmla="*/ 60 w 129"/>
                  <a:gd name="T29" fmla="*/ 6 h 82"/>
                  <a:gd name="T30" fmla="*/ 75 w 129"/>
                  <a:gd name="T31" fmla="*/ 0 h 82"/>
                  <a:gd name="T32" fmla="*/ 90 w 129"/>
                  <a:gd name="T33" fmla="*/ 0 h 82"/>
                  <a:gd name="T34" fmla="*/ 106 w 129"/>
                  <a:gd name="T35" fmla="*/ 12 h 82"/>
                  <a:gd name="T36" fmla="*/ 118 w 129"/>
                  <a:gd name="T37" fmla="*/ 18 h 82"/>
                  <a:gd name="T38" fmla="*/ 123 w 129"/>
                  <a:gd name="T39" fmla="*/ 27 h 82"/>
                  <a:gd name="T40" fmla="*/ 129 w 129"/>
                  <a:gd name="T41" fmla="*/ 36 h 82"/>
                  <a:gd name="T42" fmla="*/ 128 w 129"/>
                  <a:gd name="T43" fmla="*/ 46 h 82"/>
                  <a:gd name="T44" fmla="*/ 128 w 129"/>
                  <a:gd name="T45" fmla="*/ 57 h 82"/>
                  <a:gd name="T46" fmla="*/ 120 w 129"/>
                  <a:gd name="T47" fmla="*/ 63 h 82"/>
                  <a:gd name="T48" fmla="*/ 112 w 129"/>
                  <a:gd name="T49" fmla="*/ 72 h 82"/>
                  <a:gd name="T50" fmla="*/ 100 w 129"/>
                  <a:gd name="T51" fmla="*/ 76 h 82"/>
                  <a:gd name="T52" fmla="*/ 88 w 129"/>
                  <a:gd name="T53" fmla="*/ 74 h 82"/>
                  <a:gd name="T54" fmla="*/ 74 w 129"/>
                  <a:gd name="T55" fmla="*/ 72 h 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9" h="82">
                    <a:moveTo>
                      <a:pt x="74" y="72"/>
                    </a:moveTo>
                    <a:lnTo>
                      <a:pt x="62" y="76"/>
                    </a:lnTo>
                    <a:lnTo>
                      <a:pt x="48" y="78"/>
                    </a:lnTo>
                    <a:lnTo>
                      <a:pt x="36" y="76"/>
                    </a:lnTo>
                    <a:lnTo>
                      <a:pt x="20" y="80"/>
                    </a:lnTo>
                    <a:lnTo>
                      <a:pt x="10" y="82"/>
                    </a:lnTo>
                    <a:lnTo>
                      <a:pt x="0" y="65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18" y="24"/>
                    </a:lnTo>
                    <a:lnTo>
                      <a:pt x="32" y="18"/>
                    </a:lnTo>
                    <a:lnTo>
                      <a:pt x="38" y="22"/>
                    </a:lnTo>
                    <a:lnTo>
                      <a:pt x="48" y="20"/>
                    </a:lnTo>
                    <a:lnTo>
                      <a:pt x="56" y="18"/>
                    </a:lnTo>
                    <a:lnTo>
                      <a:pt x="60" y="6"/>
                    </a:lnTo>
                    <a:lnTo>
                      <a:pt x="75" y="0"/>
                    </a:lnTo>
                    <a:lnTo>
                      <a:pt x="90" y="0"/>
                    </a:lnTo>
                    <a:lnTo>
                      <a:pt x="106" y="12"/>
                    </a:lnTo>
                    <a:lnTo>
                      <a:pt x="118" y="18"/>
                    </a:lnTo>
                    <a:lnTo>
                      <a:pt x="123" y="27"/>
                    </a:lnTo>
                    <a:lnTo>
                      <a:pt x="129" y="36"/>
                    </a:lnTo>
                    <a:lnTo>
                      <a:pt x="128" y="46"/>
                    </a:lnTo>
                    <a:lnTo>
                      <a:pt x="128" y="57"/>
                    </a:lnTo>
                    <a:lnTo>
                      <a:pt x="120" y="63"/>
                    </a:lnTo>
                    <a:lnTo>
                      <a:pt x="112" y="72"/>
                    </a:lnTo>
                    <a:lnTo>
                      <a:pt x="100" y="76"/>
                    </a:lnTo>
                    <a:lnTo>
                      <a:pt x="88" y="74"/>
                    </a:lnTo>
                    <a:lnTo>
                      <a:pt x="74" y="72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2" name="Freeform 27"/>
              <p:cNvSpPr>
                <a:spLocks/>
              </p:cNvSpPr>
              <p:nvPr/>
            </p:nvSpPr>
            <p:spPr bwMode="auto">
              <a:xfrm>
                <a:off x="2821" y="2344"/>
                <a:ext cx="126" cy="68"/>
              </a:xfrm>
              <a:custGeom>
                <a:avLst/>
                <a:gdLst>
                  <a:gd name="T0" fmla="*/ 73 w 126"/>
                  <a:gd name="T1" fmla="*/ 59 h 68"/>
                  <a:gd name="T2" fmla="*/ 61 w 126"/>
                  <a:gd name="T3" fmla="*/ 62 h 68"/>
                  <a:gd name="T4" fmla="*/ 47 w 126"/>
                  <a:gd name="T5" fmla="*/ 64 h 68"/>
                  <a:gd name="T6" fmla="*/ 35 w 126"/>
                  <a:gd name="T7" fmla="*/ 62 h 68"/>
                  <a:gd name="T8" fmla="*/ 19 w 126"/>
                  <a:gd name="T9" fmla="*/ 66 h 68"/>
                  <a:gd name="T10" fmla="*/ 9 w 126"/>
                  <a:gd name="T11" fmla="*/ 68 h 68"/>
                  <a:gd name="T12" fmla="*/ 0 w 126"/>
                  <a:gd name="T13" fmla="*/ 52 h 68"/>
                  <a:gd name="T14" fmla="*/ 5 w 126"/>
                  <a:gd name="T15" fmla="*/ 38 h 68"/>
                  <a:gd name="T16" fmla="*/ 1 w 126"/>
                  <a:gd name="T17" fmla="*/ 35 h 68"/>
                  <a:gd name="T18" fmla="*/ 17 w 126"/>
                  <a:gd name="T19" fmla="*/ 10 h 68"/>
                  <a:gd name="T20" fmla="*/ 31 w 126"/>
                  <a:gd name="T21" fmla="*/ 5 h 68"/>
                  <a:gd name="T22" fmla="*/ 37 w 126"/>
                  <a:gd name="T23" fmla="*/ 8 h 68"/>
                  <a:gd name="T24" fmla="*/ 47 w 126"/>
                  <a:gd name="T25" fmla="*/ 7 h 68"/>
                  <a:gd name="T26" fmla="*/ 55 w 126"/>
                  <a:gd name="T27" fmla="*/ 5 h 68"/>
                  <a:gd name="T28" fmla="*/ 63 w 126"/>
                  <a:gd name="T29" fmla="*/ 0 h 68"/>
                  <a:gd name="T30" fmla="*/ 71 w 126"/>
                  <a:gd name="T31" fmla="*/ 1 h 68"/>
                  <a:gd name="T32" fmla="*/ 87 w 126"/>
                  <a:gd name="T33" fmla="*/ 0 h 68"/>
                  <a:gd name="T34" fmla="*/ 101 w 126"/>
                  <a:gd name="T35" fmla="*/ 7 h 68"/>
                  <a:gd name="T36" fmla="*/ 109 w 126"/>
                  <a:gd name="T37" fmla="*/ 10 h 68"/>
                  <a:gd name="T38" fmla="*/ 114 w 126"/>
                  <a:gd name="T39" fmla="*/ 18 h 68"/>
                  <a:gd name="T40" fmla="*/ 121 w 126"/>
                  <a:gd name="T41" fmla="*/ 25 h 68"/>
                  <a:gd name="T42" fmla="*/ 126 w 126"/>
                  <a:gd name="T43" fmla="*/ 33 h 68"/>
                  <a:gd name="T44" fmla="*/ 126 w 126"/>
                  <a:gd name="T45" fmla="*/ 44 h 68"/>
                  <a:gd name="T46" fmla="*/ 119 w 126"/>
                  <a:gd name="T47" fmla="*/ 50 h 68"/>
                  <a:gd name="T48" fmla="*/ 110 w 126"/>
                  <a:gd name="T49" fmla="*/ 59 h 68"/>
                  <a:gd name="T50" fmla="*/ 99 w 126"/>
                  <a:gd name="T51" fmla="*/ 62 h 68"/>
                  <a:gd name="T52" fmla="*/ 87 w 126"/>
                  <a:gd name="T53" fmla="*/ 61 h 68"/>
                  <a:gd name="T54" fmla="*/ 73 w 126"/>
                  <a:gd name="T55" fmla="*/ 59 h 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6" h="68">
                    <a:moveTo>
                      <a:pt x="73" y="59"/>
                    </a:moveTo>
                    <a:lnTo>
                      <a:pt x="61" y="62"/>
                    </a:lnTo>
                    <a:lnTo>
                      <a:pt x="47" y="64"/>
                    </a:lnTo>
                    <a:lnTo>
                      <a:pt x="35" y="62"/>
                    </a:lnTo>
                    <a:lnTo>
                      <a:pt x="19" y="66"/>
                    </a:lnTo>
                    <a:lnTo>
                      <a:pt x="9" y="68"/>
                    </a:lnTo>
                    <a:lnTo>
                      <a:pt x="0" y="52"/>
                    </a:lnTo>
                    <a:lnTo>
                      <a:pt x="5" y="38"/>
                    </a:lnTo>
                    <a:lnTo>
                      <a:pt x="1" y="35"/>
                    </a:lnTo>
                    <a:lnTo>
                      <a:pt x="17" y="10"/>
                    </a:lnTo>
                    <a:lnTo>
                      <a:pt x="31" y="5"/>
                    </a:lnTo>
                    <a:lnTo>
                      <a:pt x="37" y="8"/>
                    </a:lnTo>
                    <a:lnTo>
                      <a:pt x="47" y="7"/>
                    </a:lnTo>
                    <a:lnTo>
                      <a:pt x="55" y="5"/>
                    </a:lnTo>
                    <a:lnTo>
                      <a:pt x="63" y="0"/>
                    </a:lnTo>
                    <a:lnTo>
                      <a:pt x="71" y="1"/>
                    </a:lnTo>
                    <a:lnTo>
                      <a:pt x="87" y="0"/>
                    </a:lnTo>
                    <a:lnTo>
                      <a:pt x="101" y="7"/>
                    </a:lnTo>
                    <a:lnTo>
                      <a:pt x="109" y="10"/>
                    </a:lnTo>
                    <a:lnTo>
                      <a:pt x="114" y="18"/>
                    </a:lnTo>
                    <a:lnTo>
                      <a:pt x="121" y="25"/>
                    </a:lnTo>
                    <a:lnTo>
                      <a:pt x="126" y="33"/>
                    </a:lnTo>
                    <a:lnTo>
                      <a:pt x="126" y="44"/>
                    </a:lnTo>
                    <a:lnTo>
                      <a:pt x="119" y="50"/>
                    </a:lnTo>
                    <a:lnTo>
                      <a:pt x="110" y="59"/>
                    </a:lnTo>
                    <a:lnTo>
                      <a:pt x="99" y="62"/>
                    </a:lnTo>
                    <a:lnTo>
                      <a:pt x="87" y="61"/>
                    </a:lnTo>
                    <a:lnTo>
                      <a:pt x="73" y="5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3" name="Freeform 28"/>
              <p:cNvSpPr>
                <a:spLocks/>
              </p:cNvSpPr>
              <p:nvPr/>
            </p:nvSpPr>
            <p:spPr bwMode="auto">
              <a:xfrm>
                <a:off x="2920" y="2341"/>
                <a:ext cx="137" cy="74"/>
              </a:xfrm>
              <a:custGeom>
                <a:avLst/>
                <a:gdLst>
                  <a:gd name="T0" fmla="*/ 79 w 137"/>
                  <a:gd name="T1" fmla="*/ 64 h 74"/>
                  <a:gd name="T2" fmla="*/ 66 w 137"/>
                  <a:gd name="T3" fmla="*/ 68 h 74"/>
                  <a:gd name="T4" fmla="*/ 51 w 137"/>
                  <a:gd name="T5" fmla="*/ 70 h 74"/>
                  <a:gd name="T6" fmla="*/ 38 w 137"/>
                  <a:gd name="T7" fmla="*/ 68 h 74"/>
                  <a:gd name="T8" fmla="*/ 21 w 137"/>
                  <a:gd name="T9" fmla="*/ 72 h 74"/>
                  <a:gd name="T10" fmla="*/ 10 w 137"/>
                  <a:gd name="T11" fmla="*/ 74 h 74"/>
                  <a:gd name="T12" fmla="*/ 0 w 137"/>
                  <a:gd name="T13" fmla="*/ 56 h 74"/>
                  <a:gd name="T14" fmla="*/ 6 w 137"/>
                  <a:gd name="T15" fmla="*/ 42 h 74"/>
                  <a:gd name="T16" fmla="*/ 2 w 137"/>
                  <a:gd name="T17" fmla="*/ 38 h 74"/>
                  <a:gd name="T18" fmla="*/ 19 w 137"/>
                  <a:gd name="T19" fmla="*/ 12 h 74"/>
                  <a:gd name="T20" fmla="*/ 34 w 137"/>
                  <a:gd name="T21" fmla="*/ 6 h 74"/>
                  <a:gd name="T22" fmla="*/ 40 w 137"/>
                  <a:gd name="T23" fmla="*/ 10 h 74"/>
                  <a:gd name="T24" fmla="*/ 51 w 137"/>
                  <a:gd name="T25" fmla="*/ 8 h 74"/>
                  <a:gd name="T26" fmla="*/ 60 w 137"/>
                  <a:gd name="T27" fmla="*/ 6 h 74"/>
                  <a:gd name="T28" fmla="*/ 68 w 137"/>
                  <a:gd name="T29" fmla="*/ 0 h 74"/>
                  <a:gd name="T30" fmla="*/ 77 w 137"/>
                  <a:gd name="T31" fmla="*/ 2 h 74"/>
                  <a:gd name="T32" fmla="*/ 94 w 137"/>
                  <a:gd name="T33" fmla="*/ 0 h 74"/>
                  <a:gd name="T34" fmla="*/ 109 w 137"/>
                  <a:gd name="T35" fmla="*/ 8 h 74"/>
                  <a:gd name="T36" fmla="*/ 118 w 137"/>
                  <a:gd name="T37" fmla="*/ 12 h 74"/>
                  <a:gd name="T38" fmla="*/ 124 w 137"/>
                  <a:gd name="T39" fmla="*/ 20 h 74"/>
                  <a:gd name="T40" fmla="*/ 131 w 137"/>
                  <a:gd name="T41" fmla="*/ 28 h 74"/>
                  <a:gd name="T42" fmla="*/ 137 w 137"/>
                  <a:gd name="T43" fmla="*/ 36 h 74"/>
                  <a:gd name="T44" fmla="*/ 137 w 137"/>
                  <a:gd name="T45" fmla="*/ 48 h 74"/>
                  <a:gd name="T46" fmla="*/ 128 w 137"/>
                  <a:gd name="T47" fmla="*/ 54 h 74"/>
                  <a:gd name="T48" fmla="*/ 120 w 137"/>
                  <a:gd name="T49" fmla="*/ 64 h 74"/>
                  <a:gd name="T50" fmla="*/ 107 w 137"/>
                  <a:gd name="T51" fmla="*/ 68 h 74"/>
                  <a:gd name="T52" fmla="*/ 94 w 137"/>
                  <a:gd name="T53" fmla="*/ 66 h 74"/>
                  <a:gd name="T54" fmla="*/ 79 w 137"/>
                  <a:gd name="T55" fmla="*/ 64 h 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7" h="74">
                    <a:moveTo>
                      <a:pt x="79" y="64"/>
                    </a:moveTo>
                    <a:lnTo>
                      <a:pt x="66" y="68"/>
                    </a:lnTo>
                    <a:lnTo>
                      <a:pt x="51" y="70"/>
                    </a:lnTo>
                    <a:lnTo>
                      <a:pt x="38" y="68"/>
                    </a:lnTo>
                    <a:lnTo>
                      <a:pt x="21" y="72"/>
                    </a:lnTo>
                    <a:lnTo>
                      <a:pt x="10" y="74"/>
                    </a:lnTo>
                    <a:lnTo>
                      <a:pt x="0" y="5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19" y="12"/>
                    </a:lnTo>
                    <a:lnTo>
                      <a:pt x="34" y="6"/>
                    </a:lnTo>
                    <a:lnTo>
                      <a:pt x="40" y="10"/>
                    </a:lnTo>
                    <a:lnTo>
                      <a:pt x="51" y="8"/>
                    </a:lnTo>
                    <a:lnTo>
                      <a:pt x="60" y="6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94" y="0"/>
                    </a:lnTo>
                    <a:lnTo>
                      <a:pt x="109" y="8"/>
                    </a:lnTo>
                    <a:lnTo>
                      <a:pt x="118" y="12"/>
                    </a:lnTo>
                    <a:lnTo>
                      <a:pt x="124" y="20"/>
                    </a:lnTo>
                    <a:lnTo>
                      <a:pt x="131" y="28"/>
                    </a:lnTo>
                    <a:lnTo>
                      <a:pt x="137" y="36"/>
                    </a:lnTo>
                    <a:lnTo>
                      <a:pt x="137" y="48"/>
                    </a:lnTo>
                    <a:lnTo>
                      <a:pt x="128" y="54"/>
                    </a:lnTo>
                    <a:lnTo>
                      <a:pt x="120" y="64"/>
                    </a:lnTo>
                    <a:lnTo>
                      <a:pt x="107" y="68"/>
                    </a:lnTo>
                    <a:lnTo>
                      <a:pt x="94" y="66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4" name="Freeform 29"/>
              <p:cNvSpPr>
                <a:spLocks/>
              </p:cNvSpPr>
              <p:nvPr/>
            </p:nvSpPr>
            <p:spPr bwMode="auto">
              <a:xfrm>
                <a:off x="2027" y="2459"/>
                <a:ext cx="604" cy="99"/>
              </a:xfrm>
              <a:custGeom>
                <a:avLst/>
                <a:gdLst>
                  <a:gd name="T0" fmla="*/ 91 w 604"/>
                  <a:gd name="T1" fmla="*/ 99 h 99"/>
                  <a:gd name="T2" fmla="*/ 604 w 604"/>
                  <a:gd name="T3" fmla="*/ 36 h 99"/>
                  <a:gd name="T4" fmla="*/ 511 w 604"/>
                  <a:gd name="T5" fmla="*/ 21 h 99"/>
                  <a:gd name="T6" fmla="*/ 225 w 604"/>
                  <a:gd name="T7" fmla="*/ 53 h 99"/>
                  <a:gd name="T8" fmla="*/ 222 w 604"/>
                  <a:gd name="T9" fmla="*/ 36 h 99"/>
                  <a:gd name="T10" fmla="*/ 201 w 604"/>
                  <a:gd name="T11" fmla="*/ 15 h 99"/>
                  <a:gd name="T12" fmla="*/ 189 w 604"/>
                  <a:gd name="T13" fmla="*/ 7 h 99"/>
                  <a:gd name="T14" fmla="*/ 167 w 604"/>
                  <a:gd name="T15" fmla="*/ 0 h 99"/>
                  <a:gd name="T16" fmla="*/ 140 w 604"/>
                  <a:gd name="T17" fmla="*/ 3 h 99"/>
                  <a:gd name="T18" fmla="*/ 128 w 604"/>
                  <a:gd name="T19" fmla="*/ 9 h 99"/>
                  <a:gd name="T20" fmla="*/ 117 w 604"/>
                  <a:gd name="T21" fmla="*/ 13 h 99"/>
                  <a:gd name="T22" fmla="*/ 113 w 604"/>
                  <a:gd name="T23" fmla="*/ 12 h 99"/>
                  <a:gd name="T24" fmla="*/ 110 w 604"/>
                  <a:gd name="T25" fmla="*/ 12 h 99"/>
                  <a:gd name="T26" fmla="*/ 108 w 604"/>
                  <a:gd name="T27" fmla="*/ 9 h 99"/>
                  <a:gd name="T28" fmla="*/ 101 w 604"/>
                  <a:gd name="T29" fmla="*/ 10 h 99"/>
                  <a:gd name="T30" fmla="*/ 93 w 604"/>
                  <a:gd name="T31" fmla="*/ 9 h 99"/>
                  <a:gd name="T32" fmla="*/ 87 w 604"/>
                  <a:gd name="T33" fmla="*/ 15 h 99"/>
                  <a:gd name="T34" fmla="*/ 83 w 604"/>
                  <a:gd name="T35" fmla="*/ 19 h 99"/>
                  <a:gd name="T36" fmla="*/ 80 w 604"/>
                  <a:gd name="T37" fmla="*/ 24 h 99"/>
                  <a:gd name="T38" fmla="*/ 77 w 604"/>
                  <a:gd name="T39" fmla="*/ 27 h 99"/>
                  <a:gd name="T40" fmla="*/ 74 w 604"/>
                  <a:gd name="T41" fmla="*/ 30 h 99"/>
                  <a:gd name="T42" fmla="*/ 71 w 604"/>
                  <a:gd name="T43" fmla="*/ 31 h 99"/>
                  <a:gd name="T44" fmla="*/ 63 w 604"/>
                  <a:gd name="T45" fmla="*/ 40 h 99"/>
                  <a:gd name="T46" fmla="*/ 60 w 604"/>
                  <a:gd name="T47" fmla="*/ 46 h 99"/>
                  <a:gd name="T48" fmla="*/ 66 w 604"/>
                  <a:gd name="T49" fmla="*/ 55 h 99"/>
                  <a:gd name="T50" fmla="*/ 62 w 604"/>
                  <a:gd name="T51" fmla="*/ 63 h 99"/>
                  <a:gd name="T52" fmla="*/ 60 w 604"/>
                  <a:gd name="T53" fmla="*/ 69 h 99"/>
                  <a:gd name="T54" fmla="*/ 66 w 604"/>
                  <a:gd name="T55" fmla="*/ 81 h 99"/>
                  <a:gd name="T56" fmla="*/ 0 w 604"/>
                  <a:gd name="T57" fmla="*/ 84 h 99"/>
                  <a:gd name="T58" fmla="*/ 91 w 604"/>
                  <a:gd name="T59" fmla="*/ 99 h 9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99">
                    <a:moveTo>
                      <a:pt x="91" y="99"/>
                    </a:moveTo>
                    <a:lnTo>
                      <a:pt x="604" y="36"/>
                    </a:lnTo>
                    <a:lnTo>
                      <a:pt x="511" y="21"/>
                    </a:lnTo>
                    <a:lnTo>
                      <a:pt x="225" y="53"/>
                    </a:lnTo>
                    <a:lnTo>
                      <a:pt x="222" y="36"/>
                    </a:lnTo>
                    <a:lnTo>
                      <a:pt x="201" y="15"/>
                    </a:lnTo>
                    <a:lnTo>
                      <a:pt x="189" y="7"/>
                    </a:lnTo>
                    <a:lnTo>
                      <a:pt x="167" y="0"/>
                    </a:lnTo>
                    <a:lnTo>
                      <a:pt x="140" y="3"/>
                    </a:lnTo>
                    <a:lnTo>
                      <a:pt x="128" y="9"/>
                    </a:lnTo>
                    <a:lnTo>
                      <a:pt x="117" y="13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8" y="9"/>
                    </a:lnTo>
                    <a:lnTo>
                      <a:pt x="101" y="10"/>
                    </a:lnTo>
                    <a:lnTo>
                      <a:pt x="93" y="9"/>
                    </a:lnTo>
                    <a:lnTo>
                      <a:pt x="87" y="15"/>
                    </a:lnTo>
                    <a:lnTo>
                      <a:pt x="83" y="19"/>
                    </a:lnTo>
                    <a:lnTo>
                      <a:pt x="80" y="24"/>
                    </a:lnTo>
                    <a:lnTo>
                      <a:pt x="77" y="27"/>
                    </a:lnTo>
                    <a:lnTo>
                      <a:pt x="74" y="30"/>
                    </a:lnTo>
                    <a:lnTo>
                      <a:pt x="71" y="31"/>
                    </a:lnTo>
                    <a:lnTo>
                      <a:pt x="63" y="40"/>
                    </a:lnTo>
                    <a:lnTo>
                      <a:pt x="60" y="46"/>
                    </a:lnTo>
                    <a:lnTo>
                      <a:pt x="66" y="55"/>
                    </a:lnTo>
                    <a:lnTo>
                      <a:pt x="62" y="63"/>
                    </a:lnTo>
                    <a:lnTo>
                      <a:pt x="60" y="69"/>
                    </a:lnTo>
                    <a:lnTo>
                      <a:pt x="66" y="81"/>
                    </a:lnTo>
                    <a:lnTo>
                      <a:pt x="0" y="84"/>
                    </a:lnTo>
                    <a:lnTo>
                      <a:pt x="91" y="9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5" name="Freeform 30"/>
              <p:cNvSpPr>
                <a:spLocks/>
              </p:cNvSpPr>
              <p:nvPr/>
            </p:nvSpPr>
            <p:spPr bwMode="auto">
              <a:xfrm>
                <a:off x="728" y="1811"/>
                <a:ext cx="3257" cy="620"/>
              </a:xfrm>
              <a:custGeom>
                <a:avLst/>
                <a:gdLst>
                  <a:gd name="T0" fmla="*/ 0 w 3257"/>
                  <a:gd name="T1" fmla="*/ 240 h 620"/>
                  <a:gd name="T2" fmla="*/ 8 w 3257"/>
                  <a:gd name="T3" fmla="*/ 208 h 620"/>
                  <a:gd name="T4" fmla="*/ 24 w 3257"/>
                  <a:gd name="T5" fmla="*/ 184 h 620"/>
                  <a:gd name="T6" fmla="*/ 768 w 3257"/>
                  <a:gd name="T7" fmla="*/ 0 h 620"/>
                  <a:gd name="T8" fmla="*/ 3217 w 3257"/>
                  <a:gd name="T9" fmla="*/ 160 h 620"/>
                  <a:gd name="T10" fmla="*/ 3257 w 3257"/>
                  <a:gd name="T11" fmla="*/ 232 h 620"/>
                  <a:gd name="T12" fmla="*/ 3249 w 3257"/>
                  <a:gd name="T13" fmla="*/ 248 h 620"/>
                  <a:gd name="T14" fmla="*/ 3233 w 3257"/>
                  <a:gd name="T15" fmla="*/ 272 h 620"/>
                  <a:gd name="T16" fmla="*/ 3233 w 3257"/>
                  <a:gd name="T17" fmla="*/ 496 h 620"/>
                  <a:gd name="T18" fmla="*/ 795 w 3257"/>
                  <a:gd name="T19" fmla="*/ 620 h 620"/>
                  <a:gd name="T20" fmla="*/ 16 w 3257"/>
                  <a:gd name="T21" fmla="*/ 504 h 620"/>
                  <a:gd name="T22" fmla="*/ 0 w 3257"/>
                  <a:gd name="T23" fmla="*/ 240 h 6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57" h="620">
                    <a:moveTo>
                      <a:pt x="0" y="240"/>
                    </a:moveTo>
                    <a:lnTo>
                      <a:pt x="8" y="208"/>
                    </a:lnTo>
                    <a:lnTo>
                      <a:pt x="24" y="184"/>
                    </a:lnTo>
                    <a:lnTo>
                      <a:pt x="768" y="0"/>
                    </a:lnTo>
                    <a:lnTo>
                      <a:pt x="3217" y="160"/>
                    </a:lnTo>
                    <a:lnTo>
                      <a:pt x="3257" y="232"/>
                    </a:lnTo>
                    <a:lnTo>
                      <a:pt x="3249" y="248"/>
                    </a:lnTo>
                    <a:lnTo>
                      <a:pt x="3233" y="272"/>
                    </a:lnTo>
                    <a:lnTo>
                      <a:pt x="3233" y="496"/>
                    </a:lnTo>
                    <a:lnTo>
                      <a:pt x="795" y="620"/>
                    </a:lnTo>
                    <a:lnTo>
                      <a:pt x="16" y="504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6" name="Freeform 31"/>
              <p:cNvSpPr>
                <a:spLocks/>
              </p:cNvSpPr>
              <p:nvPr/>
            </p:nvSpPr>
            <p:spPr bwMode="auto">
              <a:xfrm>
                <a:off x="1521" y="1948"/>
                <a:ext cx="2442" cy="481"/>
              </a:xfrm>
              <a:custGeom>
                <a:avLst/>
                <a:gdLst>
                  <a:gd name="T0" fmla="*/ 0 w 2442"/>
                  <a:gd name="T1" fmla="*/ 481 h 481"/>
                  <a:gd name="T2" fmla="*/ 2442 w 2442"/>
                  <a:gd name="T3" fmla="*/ 358 h 481"/>
                  <a:gd name="T4" fmla="*/ 2442 w 2442"/>
                  <a:gd name="T5" fmla="*/ 118 h 481"/>
                  <a:gd name="T6" fmla="*/ 0 w 2442"/>
                  <a:gd name="T7" fmla="*/ 0 h 481"/>
                  <a:gd name="T8" fmla="*/ 0 w 2442"/>
                  <a:gd name="T9" fmla="*/ 481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2" h="481">
                    <a:moveTo>
                      <a:pt x="0" y="481"/>
                    </a:moveTo>
                    <a:lnTo>
                      <a:pt x="2442" y="358"/>
                    </a:lnTo>
                    <a:lnTo>
                      <a:pt x="2442" y="118"/>
                    </a:lnTo>
                    <a:lnTo>
                      <a:pt x="0" y="0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7" name="Freeform 32"/>
              <p:cNvSpPr>
                <a:spLocks/>
              </p:cNvSpPr>
              <p:nvPr/>
            </p:nvSpPr>
            <p:spPr bwMode="auto">
              <a:xfrm>
                <a:off x="1531" y="2195"/>
                <a:ext cx="2321" cy="101"/>
              </a:xfrm>
              <a:custGeom>
                <a:avLst/>
                <a:gdLst>
                  <a:gd name="T0" fmla="*/ 2321 w 2321"/>
                  <a:gd name="T1" fmla="*/ 57 h 101"/>
                  <a:gd name="T2" fmla="*/ 2321 w 2321"/>
                  <a:gd name="T3" fmla="*/ 9 h 101"/>
                  <a:gd name="T4" fmla="*/ 0 w 2321"/>
                  <a:gd name="T5" fmla="*/ 0 h 101"/>
                  <a:gd name="T6" fmla="*/ 0 w 2321"/>
                  <a:gd name="T7" fmla="*/ 101 h 101"/>
                  <a:gd name="T8" fmla="*/ 2321 w 2321"/>
                  <a:gd name="T9" fmla="*/ 57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1" h="101">
                    <a:moveTo>
                      <a:pt x="2321" y="57"/>
                    </a:moveTo>
                    <a:lnTo>
                      <a:pt x="2321" y="9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2321" y="5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8" name="Freeform 33"/>
              <p:cNvSpPr>
                <a:spLocks/>
              </p:cNvSpPr>
              <p:nvPr/>
            </p:nvSpPr>
            <p:spPr bwMode="auto">
              <a:xfrm>
                <a:off x="745" y="1963"/>
                <a:ext cx="630" cy="456"/>
              </a:xfrm>
              <a:custGeom>
                <a:avLst/>
                <a:gdLst>
                  <a:gd name="T0" fmla="*/ 630 w 630"/>
                  <a:gd name="T1" fmla="*/ 456 h 456"/>
                  <a:gd name="T2" fmla="*/ 616 w 630"/>
                  <a:gd name="T3" fmla="*/ 0 h 456"/>
                  <a:gd name="T4" fmla="*/ 0 w 630"/>
                  <a:gd name="T5" fmla="*/ 127 h 456"/>
                  <a:gd name="T6" fmla="*/ 0 w 630"/>
                  <a:gd name="T7" fmla="*/ 341 h 456"/>
                  <a:gd name="T8" fmla="*/ 630 w 630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0" h="456">
                    <a:moveTo>
                      <a:pt x="630" y="456"/>
                    </a:moveTo>
                    <a:lnTo>
                      <a:pt x="616" y="0"/>
                    </a:lnTo>
                    <a:lnTo>
                      <a:pt x="0" y="127"/>
                    </a:lnTo>
                    <a:lnTo>
                      <a:pt x="0" y="341"/>
                    </a:lnTo>
                    <a:lnTo>
                      <a:pt x="63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09" name="Freeform 34"/>
              <p:cNvSpPr>
                <a:spLocks/>
              </p:cNvSpPr>
              <p:nvPr/>
            </p:nvSpPr>
            <p:spPr bwMode="auto">
              <a:xfrm>
                <a:off x="780" y="2207"/>
                <a:ext cx="588" cy="100"/>
              </a:xfrm>
              <a:custGeom>
                <a:avLst/>
                <a:gdLst>
                  <a:gd name="T0" fmla="*/ 580 w 588"/>
                  <a:gd name="T1" fmla="*/ 4 h 100"/>
                  <a:gd name="T2" fmla="*/ 0 w 588"/>
                  <a:gd name="T3" fmla="*/ 0 h 100"/>
                  <a:gd name="T4" fmla="*/ 0 w 588"/>
                  <a:gd name="T5" fmla="*/ 48 h 100"/>
                  <a:gd name="T6" fmla="*/ 588 w 588"/>
                  <a:gd name="T7" fmla="*/ 100 h 100"/>
                  <a:gd name="T8" fmla="*/ 580 w 588"/>
                  <a:gd name="T9" fmla="*/ 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8" h="100">
                    <a:moveTo>
                      <a:pt x="580" y="4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88" y="100"/>
                    </a:lnTo>
                    <a:lnTo>
                      <a:pt x="580" y="4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0" name="Freeform 35"/>
              <p:cNvSpPr>
                <a:spLocks/>
              </p:cNvSpPr>
              <p:nvPr/>
            </p:nvSpPr>
            <p:spPr bwMode="auto">
              <a:xfrm>
                <a:off x="805" y="2074"/>
                <a:ext cx="14" cy="245"/>
              </a:xfrm>
              <a:custGeom>
                <a:avLst/>
                <a:gdLst>
                  <a:gd name="T0" fmla="*/ 14 w 14"/>
                  <a:gd name="T1" fmla="*/ 245 h 245"/>
                  <a:gd name="T2" fmla="*/ 14 w 14"/>
                  <a:gd name="T3" fmla="*/ 128 h 245"/>
                  <a:gd name="T4" fmla="*/ 5 w 14"/>
                  <a:gd name="T5" fmla="*/ 129 h 245"/>
                  <a:gd name="T6" fmla="*/ 5 w 14"/>
                  <a:gd name="T7" fmla="*/ 0 h 245"/>
                  <a:gd name="T8" fmla="*/ 0 w 14"/>
                  <a:gd name="T9" fmla="*/ 3 h 245"/>
                  <a:gd name="T10" fmla="*/ 0 w 14"/>
                  <a:gd name="T11" fmla="*/ 131 h 245"/>
                  <a:gd name="T12" fmla="*/ 9 w 14"/>
                  <a:gd name="T13" fmla="*/ 131 h 245"/>
                  <a:gd name="T14" fmla="*/ 9 w 14"/>
                  <a:gd name="T15" fmla="*/ 244 h 245"/>
                  <a:gd name="T16" fmla="*/ 14 w 14"/>
                  <a:gd name="T17" fmla="*/ 245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45">
                    <a:moveTo>
                      <a:pt x="14" y="245"/>
                    </a:moveTo>
                    <a:lnTo>
                      <a:pt x="14" y="128"/>
                    </a:lnTo>
                    <a:lnTo>
                      <a:pt x="5" y="129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131"/>
                    </a:lnTo>
                    <a:lnTo>
                      <a:pt x="9" y="131"/>
                    </a:lnTo>
                    <a:lnTo>
                      <a:pt x="9" y="244"/>
                    </a:lnTo>
                    <a:lnTo>
                      <a:pt x="14" y="24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1" name="Freeform 36"/>
              <p:cNvSpPr>
                <a:spLocks/>
              </p:cNvSpPr>
              <p:nvPr/>
            </p:nvSpPr>
            <p:spPr bwMode="auto">
              <a:xfrm>
                <a:off x="851" y="2066"/>
                <a:ext cx="6" cy="258"/>
              </a:xfrm>
              <a:custGeom>
                <a:avLst/>
                <a:gdLst>
                  <a:gd name="T0" fmla="*/ 6 w 6"/>
                  <a:gd name="T1" fmla="*/ 258 h 258"/>
                  <a:gd name="T2" fmla="*/ 6 w 6"/>
                  <a:gd name="T3" fmla="*/ 0 h 258"/>
                  <a:gd name="T4" fmla="*/ 0 w 6"/>
                  <a:gd name="T5" fmla="*/ 7 h 258"/>
                  <a:gd name="T6" fmla="*/ 0 w 6"/>
                  <a:gd name="T7" fmla="*/ 257 h 258"/>
                  <a:gd name="T8" fmla="*/ 6 w 6"/>
                  <a:gd name="T9" fmla="*/ 258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58">
                    <a:moveTo>
                      <a:pt x="6" y="258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0" y="257"/>
                    </a:lnTo>
                    <a:lnTo>
                      <a:pt x="6" y="25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2" name="Freeform 37"/>
              <p:cNvSpPr>
                <a:spLocks/>
              </p:cNvSpPr>
              <p:nvPr/>
            </p:nvSpPr>
            <p:spPr bwMode="auto">
              <a:xfrm>
                <a:off x="900" y="2059"/>
                <a:ext cx="5" cy="274"/>
              </a:xfrm>
              <a:custGeom>
                <a:avLst/>
                <a:gdLst>
                  <a:gd name="T0" fmla="*/ 5 w 5"/>
                  <a:gd name="T1" fmla="*/ 274 h 274"/>
                  <a:gd name="T2" fmla="*/ 5 w 5"/>
                  <a:gd name="T3" fmla="*/ 4 h 274"/>
                  <a:gd name="T4" fmla="*/ 0 w 5"/>
                  <a:gd name="T5" fmla="*/ 0 h 274"/>
                  <a:gd name="T6" fmla="*/ 0 w 5"/>
                  <a:gd name="T7" fmla="*/ 272 h 274"/>
                  <a:gd name="T8" fmla="*/ 5 w 5"/>
                  <a:gd name="T9" fmla="*/ 274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74">
                    <a:moveTo>
                      <a:pt x="5" y="27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72"/>
                    </a:lnTo>
                    <a:lnTo>
                      <a:pt x="5" y="274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3" name="Freeform 38"/>
              <p:cNvSpPr>
                <a:spLocks/>
              </p:cNvSpPr>
              <p:nvPr/>
            </p:nvSpPr>
            <p:spPr bwMode="auto">
              <a:xfrm>
                <a:off x="959" y="2046"/>
                <a:ext cx="6" cy="298"/>
              </a:xfrm>
              <a:custGeom>
                <a:avLst/>
                <a:gdLst>
                  <a:gd name="T0" fmla="*/ 6 w 6"/>
                  <a:gd name="T1" fmla="*/ 298 h 298"/>
                  <a:gd name="T2" fmla="*/ 6 w 6"/>
                  <a:gd name="T3" fmla="*/ 0 h 298"/>
                  <a:gd name="T4" fmla="*/ 0 w 6"/>
                  <a:gd name="T5" fmla="*/ 2 h 298"/>
                  <a:gd name="T6" fmla="*/ 0 w 6"/>
                  <a:gd name="T7" fmla="*/ 294 h 298"/>
                  <a:gd name="T8" fmla="*/ 6 w 6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98">
                    <a:moveTo>
                      <a:pt x="6" y="298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94"/>
                    </a:lnTo>
                    <a:lnTo>
                      <a:pt x="6" y="29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4" name="Freeform 39"/>
              <p:cNvSpPr>
                <a:spLocks/>
              </p:cNvSpPr>
              <p:nvPr/>
            </p:nvSpPr>
            <p:spPr bwMode="auto">
              <a:xfrm>
                <a:off x="1043" y="2029"/>
                <a:ext cx="8" cy="329"/>
              </a:xfrm>
              <a:custGeom>
                <a:avLst/>
                <a:gdLst>
                  <a:gd name="T0" fmla="*/ 8 w 8"/>
                  <a:gd name="T1" fmla="*/ 329 h 329"/>
                  <a:gd name="T2" fmla="*/ 8 w 8"/>
                  <a:gd name="T3" fmla="*/ 0 h 329"/>
                  <a:gd name="T4" fmla="*/ 0 w 8"/>
                  <a:gd name="T5" fmla="*/ 5 h 329"/>
                  <a:gd name="T6" fmla="*/ 0 w 8"/>
                  <a:gd name="T7" fmla="*/ 327 h 329"/>
                  <a:gd name="T8" fmla="*/ 8 w 8"/>
                  <a:gd name="T9" fmla="*/ 329 h 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29">
                    <a:moveTo>
                      <a:pt x="8" y="329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27"/>
                    </a:lnTo>
                    <a:lnTo>
                      <a:pt x="8" y="329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5" name="Freeform 40"/>
              <p:cNvSpPr>
                <a:spLocks/>
              </p:cNvSpPr>
              <p:nvPr/>
            </p:nvSpPr>
            <p:spPr bwMode="auto">
              <a:xfrm>
                <a:off x="1133" y="2010"/>
                <a:ext cx="8" cy="361"/>
              </a:xfrm>
              <a:custGeom>
                <a:avLst/>
                <a:gdLst>
                  <a:gd name="T0" fmla="*/ 8 w 8"/>
                  <a:gd name="T1" fmla="*/ 361 h 361"/>
                  <a:gd name="T2" fmla="*/ 8 w 8"/>
                  <a:gd name="T3" fmla="*/ 0 h 361"/>
                  <a:gd name="T4" fmla="*/ 0 w 8"/>
                  <a:gd name="T5" fmla="*/ 5 h 361"/>
                  <a:gd name="T6" fmla="*/ 0 w 8"/>
                  <a:gd name="T7" fmla="*/ 360 h 361"/>
                  <a:gd name="T8" fmla="*/ 8 w 8"/>
                  <a:gd name="T9" fmla="*/ 361 h 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61">
                    <a:moveTo>
                      <a:pt x="8" y="361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60"/>
                    </a:lnTo>
                    <a:lnTo>
                      <a:pt x="8" y="361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6" name="Freeform 41"/>
              <p:cNvSpPr>
                <a:spLocks/>
              </p:cNvSpPr>
              <p:nvPr/>
            </p:nvSpPr>
            <p:spPr bwMode="auto">
              <a:xfrm>
                <a:off x="1237" y="1989"/>
                <a:ext cx="8" cy="397"/>
              </a:xfrm>
              <a:custGeom>
                <a:avLst/>
                <a:gdLst>
                  <a:gd name="T0" fmla="*/ 8 w 8"/>
                  <a:gd name="T1" fmla="*/ 397 h 397"/>
                  <a:gd name="T2" fmla="*/ 8 w 8"/>
                  <a:gd name="T3" fmla="*/ 0 h 397"/>
                  <a:gd name="T4" fmla="*/ 0 w 8"/>
                  <a:gd name="T5" fmla="*/ 5 h 397"/>
                  <a:gd name="T6" fmla="*/ 0 w 8"/>
                  <a:gd name="T7" fmla="*/ 396 h 397"/>
                  <a:gd name="T8" fmla="*/ 8 w 8"/>
                  <a:gd name="T9" fmla="*/ 397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97">
                    <a:moveTo>
                      <a:pt x="8" y="397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96"/>
                    </a:lnTo>
                    <a:lnTo>
                      <a:pt x="8" y="397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7" name="Freeform 42"/>
              <p:cNvSpPr>
                <a:spLocks/>
              </p:cNvSpPr>
              <p:nvPr/>
            </p:nvSpPr>
            <p:spPr bwMode="auto">
              <a:xfrm>
                <a:off x="745" y="2077"/>
                <a:ext cx="69" cy="241"/>
              </a:xfrm>
              <a:custGeom>
                <a:avLst/>
                <a:gdLst>
                  <a:gd name="T0" fmla="*/ 69 w 69"/>
                  <a:gd name="T1" fmla="*/ 241 h 241"/>
                  <a:gd name="T2" fmla="*/ 0 w 69"/>
                  <a:gd name="T3" fmla="*/ 227 h 241"/>
                  <a:gd name="T4" fmla="*/ 0 w 69"/>
                  <a:gd name="T5" fmla="*/ 13 h 241"/>
                  <a:gd name="T6" fmla="*/ 60 w 69"/>
                  <a:gd name="T7" fmla="*/ 0 h 241"/>
                  <a:gd name="T8" fmla="*/ 60 w 69"/>
                  <a:gd name="T9" fmla="*/ 128 h 241"/>
                  <a:gd name="T10" fmla="*/ 69 w 69"/>
                  <a:gd name="T11" fmla="*/ 128 h 241"/>
                  <a:gd name="T12" fmla="*/ 69 w 69"/>
                  <a:gd name="T13" fmla="*/ 241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41">
                    <a:moveTo>
                      <a:pt x="69" y="241"/>
                    </a:moveTo>
                    <a:lnTo>
                      <a:pt x="0" y="227"/>
                    </a:lnTo>
                    <a:lnTo>
                      <a:pt x="0" y="13"/>
                    </a:lnTo>
                    <a:lnTo>
                      <a:pt x="60" y="0"/>
                    </a:lnTo>
                    <a:lnTo>
                      <a:pt x="60" y="128"/>
                    </a:lnTo>
                    <a:lnTo>
                      <a:pt x="69" y="128"/>
                    </a:lnTo>
                    <a:lnTo>
                      <a:pt x="69" y="2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8" name="Freeform 43"/>
              <p:cNvSpPr>
                <a:spLocks/>
              </p:cNvSpPr>
              <p:nvPr/>
            </p:nvSpPr>
            <p:spPr bwMode="auto">
              <a:xfrm>
                <a:off x="831" y="2073"/>
                <a:ext cx="20" cy="250"/>
              </a:xfrm>
              <a:custGeom>
                <a:avLst/>
                <a:gdLst>
                  <a:gd name="T0" fmla="*/ 20 w 20"/>
                  <a:gd name="T1" fmla="*/ 250 h 250"/>
                  <a:gd name="T2" fmla="*/ 0 w 20"/>
                  <a:gd name="T3" fmla="*/ 249 h 250"/>
                  <a:gd name="T4" fmla="*/ 0 w 20"/>
                  <a:gd name="T5" fmla="*/ 1 h 250"/>
                  <a:gd name="T6" fmla="*/ 20 w 20"/>
                  <a:gd name="T7" fmla="*/ 0 h 250"/>
                  <a:gd name="T8" fmla="*/ 20 w 20"/>
                  <a:gd name="T9" fmla="*/ 25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50">
                    <a:moveTo>
                      <a:pt x="20" y="250"/>
                    </a:moveTo>
                    <a:lnTo>
                      <a:pt x="0" y="249"/>
                    </a:lnTo>
                    <a:lnTo>
                      <a:pt x="0" y="1"/>
                    </a:lnTo>
                    <a:lnTo>
                      <a:pt x="20" y="0"/>
                    </a:lnTo>
                    <a:lnTo>
                      <a:pt x="20" y="25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19" name="Freeform 44"/>
              <p:cNvSpPr>
                <a:spLocks/>
              </p:cNvSpPr>
              <p:nvPr/>
            </p:nvSpPr>
            <p:spPr bwMode="auto">
              <a:xfrm>
                <a:off x="879" y="2058"/>
                <a:ext cx="21" cy="273"/>
              </a:xfrm>
              <a:custGeom>
                <a:avLst/>
                <a:gdLst>
                  <a:gd name="T0" fmla="*/ 21 w 21"/>
                  <a:gd name="T1" fmla="*/ 273 h 273"/>
                  <a:gd name="T2" fmla="*/ 0 w 21"/>
                  <a:gd name="T3" fmla="*/ 271 h 273"/>
                  <a:gd name="T4" fmla="*/ 0 w 21"/>
                  <a:gd name="T5" fmla="*/ 0 h 273"/>
                  <a:gd name="T6" fmla="*/ 21 w 21"/>
                  <a:gd name="T7" fmla="*/ 1 h 273"/>
                  <a:gd name="T8" fmla="*/ 21 w 21"/>
                  <a:gd name="T9" fmla="*/ 273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3">
                    <a:moveTo>
                      <a:pt x="21" y="273"/>
                    </a:moveTo>
                    <a:lnTo>
                      <a:pt x="0" y="27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1" y="27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0" name="Freeform 45"/>
              <p:cNvSpPr>
                <a:spLocks/>
              </p:cNvSpPr>
              <p:nvPr/>
            </p:nvSpPr>
            <p:spPr bwMode="auto">
              <a:xfrm>
                <a:off x="931" y="2047"/>
                <a:ext cx="28" cy="293"/>
              </a:xfrm>
              <a:custGeom>
                <a:avLst/>
                <a:gdLst>
                  <a:gd name="T0" fmla="*/ 28 w 28"/>
                  <a:gd name="T1" fmla="*/ 293 h 293"/>
                  <a:gd name="T2" fmla="*/ 0 w 28"/>
                  <a:gd name="T3" fmla="*/ 290 h 293"/>
                  <a:gd name="T4" fmla="*/ 0 w 28"/>
                  <a:gd name="T5" fmla="*/ 0 h 293"/>
                  <a:gd name="T6" fmla="*/ 28 w 28"/>
                  <a:gd name="T7" fmla="*/ 1 h 293"/>
                  <a:gd name="T8" fmla="*/ 28 w 28"/>
                  <a:gd name="T9" fmla="*/ 293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93">
                    <a:moveTo>
                      <a:pt x="28" y="293"/>
                    </a:moveTo>
                    <a:lnTo>
                      <a:pt x="0" y="290"/>
                    </a:lnTo>
                    <a:lnTo>
                      <a:pt x="0" y="0"/>
                    </a:lnTo>
                    <a:lnTo>
                      <a:pt x="28" y="1"/>
                    </a:lnTo>
                    <a:lnTo>
                      <a:pt x="28" y="29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1" name="Freeform 46"/>
              <p:cNvSpPr>
                <a:spLocks/>
              </p:cNvSpPr>
              <p:nvPr/>
            </p:nvSpPr>
            <p:spPr bwMode="auto">
              <a:xfrm>
                <a:off x="1008" y="2033"/>
                <a:ext cx="35" cy="323"/>
              </a:xfrm>
              <a:custGeom>
                <a:avLst/>
                <a:gdLst>
                  <a:gd name="T0" fmla="*/ 35 w 35"/>
                  <a:gd name="T1" fmla="*/ 323 h 323"/>
                  <a:gd name="T2" fmla="*/ 0 w 35"/>
                  <a:gd name="T3" fmla="*/ 317 h 323"/>
                  <a:gd name="T4" fmla="*/ 0 w 35"/>
                  <a:gd name="T5" fmla="*/ 0 h 323"/>
                  <a:gd name="T6" fmla="*/ 35 w 35"/>
                  <a:gd name="T7" fmla="*/ 1 h 323"/>
                  <a:gd name="T8" fmla="*/ 35 w 35"/>
                  <a:gd name="T9" fmla="*/ 323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23">
                    <a:moveTo>
                      <a:pt x="35" y="323"/>
                    </a:moveTo>
                    <a:lnTo>
                      <a:pt x="0" y="317"/>
                    </a:lnTo>
                    <a:lnTo>
                      <a:pt x="0" y="0"/>
                    </a:lnTo>
                    <a:lnTo>
                      <a:pt x="35" y="1"/>
                    </a:lnTo>
                    <a:lnTo>
                      <a:pt x="35" y="32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2" name="Freeform 47"/>
              <p:cNvSpPr>
                <a:spLocks/>
              </p:cNvSpPr>
              <p:nvPr/>
            </p:nvSpPr>
            <p:spPr bwMode="auto">
              <a:xfrm>
                <a:off x="1094" y="2013"/>
                <a:ext cx="39" cy="357"/>
              </a:xfrm>
              <a:custGeom>
                <a:avLst/>
                <a:gdLst>
                  <a:gd name="T0" fmla="*/ 39 w 39"/>
                  <a:gd name="T1" fmla="*/ 357 h 357"/>
                  <a:gd name="T2" fmla="*/ 0 w 39"/>
                  <a:gd name="T3" fmla="*/ 353 h 357"/>
                  <a:gd name="T4" fmla="*/ 0 w 39"/>
                  <a:gd name="T5" fmla="*/ 0 h 357"/>
                  <a:gd name="T6" fmla="*/ 39 w 39"/>
                  <a:gd name="T7" fmla="*/ 2 h 357"/>
                  <a:gd name="T8" fmla="*/ 39 w 39"/>
                  <a:gd name="T9" fmla="*/ 357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57">
                    <a:moveTo>
                      <a:pt x="39" y="357"/>
                    </a:moveTo>
                    <a:lnTo>
                      <a:pt x="0" y="353"/>
                    </a:lnTo>
                    <a:lnTo>
                      <a:pt x="0" y="0"/>
                    </a:lnTo>
                    <a:lnTo>
                      <a:pt x="39" y="2"/>
                    </a:lnTo>
                    <a:lnTo>
                      <a:pt x="39" y="35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3" name="Freeform 48"/>
              <p:cNvSpPr>
                <a:spLocks/>
              </p:cNvSpPr>
              <p:nvPr/>
            </p:nvSpPr>
            <p:spPr bwMode="auto">
              <a:xfrm>
                <a:off x="1193" y="1993"/>
                <a:ext cx="44" cy="392"/>
              </a:xfrm>
              <a:custGeom>
                <a:avLst/>
                <a:gdLst>
                  <a:gd name="T0" fmla="*/ 44 w 44"/>
                  <a:gd name="T1" fmla="*/ 392 h 392"/>
                  <a:gd name="T2" fmla="*/ 0 w 44"/>
                  <a:gd name="T3" fmla="*/ 387 h 392"/>
                  <a:gd name="T4" fmla="*/ 0 w 44"/>
                  <a:gd name="T5" fmla="*/ 0 h 392"/>
                  <a:gd name="T6" fmla="*/ 44 w 44"/>
                  <a:gd name="T7" fmla="*/ 1 h 392"/>
                  <a:gd name="T8" fmla="*/ 44 w 44"/>
                  <a:gd name="T9" fmla="*/ 392 h 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92">
                    <a:moveTo>
                      <a:pt x="44" y="392"/>
                    </a:moveTo>
                    <a:lnTo>
                      <a:pt x="0" y="387"/>
                    </a:lnTo>
                    <a:lnTo>
                      <a:pt x="0" y="0"/>
                    </a:lnTo>
                    <a:lnTo>
                      <a:pt x="44" y="1"/>
                    </a:lnTo>
                    <a:lnTo>
                      <a:pt x="44" y="39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4" name="Line 49"/>
              <p:cNvSpPr>
                <a:spLocks noChangeShapeType="1"/>
              </p:cNvSpPr>
              <p:nvPr/>
            </p:nvSpPr>
            <p:spPr bwMode="auto">
              <a:xfrm>
                <a:off x="736" y="2300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5" name="Freeform 50"/>
              <p:cNvSpPr>
                <a:spLocks/>
              </p:cNvSpPr>
              <p:nvPr/>
            </p:nvSpPr>
            <p:spPr bwMode="auto">
              <a:xfrm>
                <a:off x="1521" y="1931"/>
                <a:ext cx="145" cy="500"/>
              </a:xfrm>
              <a:custGeom>
                <a:avLst/>
                <a:gdLst>
                  <a:gd name="T0" fmla="*/ 0 w 145"/>
                  <a:gd name="T1" fmla="*/ 500 h 500"/>
                  <a:gd name="T2" fmla="*/ 145 w 145"/>
                  <a:gd name="T3" fmla="*/ 491 h 500"/>
                  <a:gd name="T4" fmla="*/ 145 w 145"/>
                  <a:gd name="T5" fmla="*/ 0 h 500"/>
                  <a:gd name="T6" fmla="*/ 0 w 145"/>
                  <a:gd name="T7" fmla="*/ 17 h 500"/>
                  <a:gd name="T8" fmla="*/ 0 w 145"/>
                  <a:gd name="T9" fmla="*/ 500 h 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500">
                    <a:moveTo>
                      <a:pt x="0" y="500"/>
                    </a:moveTo>
                    <a:lnTo>
                      <a:pt x="145" y="491"/>
                    </a:lnTo>
                    <a:lnTo>
                      <a:pt x="145" y="0"/>
                    </a:lnTo>
                    <a:lnTo>
                      <a:pt x="0" y="17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6" name="Freeform 51"/>
              <p:cNvSpPr>
                <a:spLocks/>
              </p:cNvSpPr>
              <p:nvPr/>
            </p:nvSpPr>
            <p:spPr bwMode="auto">
              <a:xfrm>
                <a:off x="2811" y="1955"/>
                <a:ext cx="21" cy="409"/>
              </a:xfrm>
              <a:custGeom>
                <a:avLst/>
                <a:gdLst>
                  <a:gd name="T0" fmla="*/ 0 w 21"/>
                  <a:gd name="T1" fmla="*/ 409 h 409"/>
                  <a:gd name="T2" fmla="*/ 21 w 21"/>
                  <a:gd name="T3" fmla="*/ 409 h 409"/>
                  <a:gd name="T4" fmla="*/ 21 w 21"/>
                  <a:gd name="T5" fmla="*/ 0 h 409"/>
                  <a:gd name="T6" fmla="*/ 0 w 21"/>
                  <a:gd name="T7" fmla="*/ 27 h 409"/>
                  <a:gd name="T8" fmla="*/ 0 w 21"/>
                  <a:gd name="T9" fmla="*/ 409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09">
                    <a:moveTo>
                      <a:pt x="0" y="409"/>
                    </a:moveTo>
                    <a:lnTo>
                      <a:pt x="21" y="409"/>
                    </a:lnTo>
                    <a:lnTo>
                      <a:pt x="21" y="0"/>
                    </a:lnTo>
                    <a:lnTo>
                      <a:pt x="0" y="27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7" name="Freeform 52"/>
              <p:cNvSpPr>
                <a:spLocks/>
              </p:cNvSpPr>
              <p:nvPr/>
            </p:nvSpPr>
            <p:spPr bwMode="auto">
              <a:xfrm>
                <a:off x="2603" y="1974"/>
                <a:ext cx="100" cy="406"/>
              </a:xfrm>
              <a:custGeom>
                <a:avLst/>
                <a:gdLst>
                  <a:gd name="T0" fmla="*/ 0 w 100"/>
                  <a:gd name="T1" fmla="*/ 406 h 406"/>
                  <a:gd name="T2" fmla="*/ 100 w 100"/>
                  <a:gd name="T3" fmla="*/ 394 h 406"/>
                  <a:gd name="T4" fmla="*/ 100 w 100"/>
                  <a:gd name="T5" fmla="*/ 0 h 406"/>
                  <a:gd name="T6" fmla="*/ 0 w 100"/>
                  <a:gd name="T7" fmla="*/ 8 h 406"/>
                  <a:gd name="T8" fmla="*/ 0 w 100"/>
                  <a:gd name="T9" fmla="*/ 406 h 4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06">
                    <a:moveTo>
                      <a:pt x="0" y="406"/>
                    </a:moveTo>
                    <a:lnTo>
                      <a:pt x="100" y="394"/>
                    </a:lnTo>
                    <a:lnTo>
                      <a:pt x="100" y="0"/>
                    </a:lnTo>
                    <a:lnTo>
                      <a:pt x="0" y="8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8" name="Freeform 53"/>
              <p:cNvSpPr>
                <a:spLocks/>
              </p:cNvSpPr>
              <p:nvPr/>
            </p:nvSpPr>
            <p:spPr bwMode="auto">
              <a:xfrm>
                <a:off x="2396" y="1970"/>
                <a:ext cx="100" cy="418"/>
              </a:xfrm>
              <a:custGeom>
                <a:avLst/>
                <a:gdLst>
                  <a:gd name="T0" fmla="*/ 0 w 100"/>
                  <a:gd name="T1" fmla="*/ 418 h 418"/>
                  <a:gd name="T2" fmla="*/ 100 w 100"/>
                  <a:gd name="T3" fmla="*/ 414 h 418"/>
                  <a:gd name="T4" fmla="*/ 100 w 100"/>
                  <a:gd name="T5" fmla="*/ 4 h 418"/>
                  <a:gd name="T6" fmla="*/ 0 w 100"/>
                  <a:gd name="T7" fmla="*/ 0 h 418"/>
                  <a:gd name="T8" fmla="*/ 0 w 100"/>
                  <a:gd name="T9" fmla="*/ 418 h 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18">
                    <a:moveTo>
                      <a:pt x="0" y="418"/>
                    </a:moveTo>
                    <a:lnTo>
                      <a:pt x="100" y="414"/>
                    </a:lnTo>
                    <a:lnTo>
                      <a:pt x="100" y="4"/>
                    </a:lnTo>
                    <a:lnTo>
                      <a:pt x="0" y="0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29" name="Freeform 54"/>
              <p:cNvSpPr>
                <a:spLocks/>
              </p:cNvSpPr>
              <p:nvPr/>
            </p:nvSpPr>
            <p:spPr bwMode="auto">
              <a:xfrm>
                <a:off x="2188" y="1960"/>
                <a:ext cx="100" cy="436"/>
              </a:xfrm>
              <a:custGeom>
                <a:avLst/>
                <a:gdLst>
                  <a:gd name="T0" fmla="*/ 0 w 100"/>
                  <a:gd name="T1" fmla="*/ 436 h 436"/>
                  <a:gd name="T2" fmla="*/ 100 w 100"/>
                  <a:gd name="T3" fmla="*/ 432 h 436"/>
                  <a:gd name="T4" fmla="*/ 100 w 100"/>
                  <a:gd name="T5" fmla="*/ 2 h 436"/>
                  <a:gd name="T6" fmla="*/ 0 w 100"/>
                  <a:gd name="T7" fmla="*/ 0 h 436"/>
                  <a:gd name="T8" fmla="*/ 0 w 100"/>
                  <a:gd name="T9" fmla="*/ 436 h 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36">
                    <a:moveTo>
                      <a:pt x="0" y="436"/>
                    </a:moveTo>
                    <a:lnTo>
                      <a:pt x="100" y="432"/>
                    </a:lnTo>
                    <a:lnTo>
                      <a:pt x="100" y="2"/>
                    </a:lnTo>
                    <a:lnTo>
                      <a:pt x="0" y="0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30" name="Freeform 55"/>
              <p:cNvSpPr>
                <a:spLocks/>
              </p:cNvSpPr>
              <p:nvPr/>
            </p:nvSpPr>
            <p:spPr bwMode="auto">
              <a:xfrm>
                <a:off x="1980" y="1952"/>
                <a:ext cx="101" cy="455"/>
              </a:xfrm>
              <a:custGeom>
                <a:avLst/>
                <a:gdLst>
                  <a:gd name="T0" fmla="*/ 0 w 101"/>
                  <a:gd name="T1" fmla="*/ 455 h 455"/>
                  <a:gd name="T2" fmla="*/ 101 w 101"/>
                  <a:gd name="T3" fmla="*/ 449 h 455"/>
                  <a:gd name="T4" fmla="*/ 100 w 101"/>
                  <a:gd name="T5" fmla="*/ 0 h 455"/>
                  <a:gd name="T6" fmla="*/ 0 w 101"/>
                  <a:gd name="T7" fmla="*/ 4 h 455"/>
                  <a:gd name="T8" fmla="*/ 0 w 101"/>
                  <a:gd name="T9" fmla="*/ 455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455">
                    <a:moveTo>
                      <a:pt x="0" y="455"/>
                    </a:moveTo>
                    <a:lnTo>
                      <a:pt x="101" y="449"/>
                    </a:lnTo>
                    <a:lnTo>
                      <a:pt x="100" y="0"/>
                    </a:lnTo>
                    <a:lnTo>
                      <a:pt x="0" y="4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31" name="Freeform 56"/>
              <p:cNvSpPr>
                <a:spLocks/>
              </p:cNvSpPr>
              <p:nvPr/>
            </p:nvSpPr>
            <p:spPr bwMode="auto">
              <a:xfrm>
                <a:off x="1772" y="1940"/>
                <a:ext cx="105" cy="477"/>
              </a:xfrm>
              <a:custGeom>
                <a:avLst/>
                <a:gdLst>
                  <a:gd name="T0" fmla="*/ 0 w 105"/>
                  <a:gd name="T1" fmla="*/ 477 h 477"/>
                  <a:gd name="T2" fmla="*/ 105 w 105"/>
                  <a:gd name="T3" fmla="*/ 471 h 477"/>
                  <a:gd name="T4" fmla="*/ 101 w 105"/>
                  <a:gd name="T5" fmla="*/ 7 h 477"/>
                  <a:gd name="T6" fmla="*/ 1 w 105"/>
                  <a:gd name="T7" fmla="*/ 0 h 477"/>
                  <a:gd name="T8" fmla="*/ 0 w 105"/>
                  <a:gd name="T9" fmla="*/ 477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477">
                    <a:moveTo>
                      <a:pt x="0" y="477"/>
                    </a:moveTo>
                    <a:lnTo>
                      <a:pt x="105" y="471"/>
                    </a:lnTo>
                    <a:lnTo>
                      <a:pt x="101" y="7"/>
                    </a:lnTo>
                    <a:lnTo>
                      <a:pt x="1" y="0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32" name="Freeform 57"/>
              <p:cNvSpPr>
                <a:spLocks/>
              </p:cNvSpPr>
              <p:nvPr/>
            </p:nvSpPr>
            <p:spPr bwMode="auto">
              <a:xfrm>
                <a:off x="3558" y="2036"/>
                <a:ext cx="83" cy="288"/>
              </a:xfrm>
              <a:custGeom>
                <a:avLst/>
                <a:gdLst>
                  <a:gd name="T0" fmla="*/ 0 w 83"/>
                  <a:gd name="T1" fmla="*/ 0 h 288"/>
                  <a:gd name="T2" fmla="*/ 0 w 83"/>
                  <a:gd name="T3" fmla="*/ 288 h 288"/>
                  <a:gd name="T4" fmla="*/ 83 w 83"/>
                  <a:gd name="T5" fmla="*/ 286 h 288"/>
                  <a:gd name="T6" fmla="*/ 83 w 83"/>
                  <a:gd name="T7" fmla="*/ 3 h 288"/>
                  <a:gd name="T8" fmla="*/ 0 w 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88">
                    <a:moveTo>
                      <a:pt x="0" y="0"/>
                    </a:moveTo>
                    <a:lnTo>
                      <a:pt x="0" y="288"/>
                    </a:lnTo>
                    <a:lnTo>
                      <a:pt x="83" y="286"/>
                    </a:lnTo>
                    <a:lnTo>
                      <a:pt x="8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33" name="Freeform 58"/>
              <p:cNvSpPr>
                <a:spLocks/>
              </p:cNvSpPr>
              <p:nvPr/>
            </p:nvSpPr>
            <p:spPr bwMode="auto">
              <a:xfrm>
                <a:off x="3712" y="2039"/>
                <a:ext cx="68" cy="278"/>
              </a:xfrm>
              <a:custGeom>
                <a:avLst/>
                <a:gdLst>
                  <a:gd name="T0" fmla="*/ 0 w 68"/>
                  <a:gd name="T1" fmla="*/ 0 h 278"/>
                  <a:gd name="T2" fmla="*/ 0 w 68"/>
                  <a:gd name="T3" fmla="*/ 278 h 278"/>
                  <a:gd name="T4" fmla="*/ 68 w 68"/>
                  <a:gd name="T5" fmla="*/ 275 h 278"/>
                  <a:gd name="T6" fmla="*/ 68 w 68"/>
                  <a:gd name="T7" fmla="*/ 7 h 278"/>
                  <a:gd name="T8" fmla="*/ 0 w 68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78">
                    <a:moveTo>
                      <a:pt x="0" y="0"/>
                    </a:moveTo>
                    <a:lnTo>
                      <a:pt x="0" y="278"/>
                    </a:lnTo>
                    <a:lnTo>
                      <a:pt x="68" y="275"/>
                    </a:lnTo>
                    <a:lnTo>
                      <a:pt x="6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534" name="Freeform 59"/>
              <p:cNvSpPr>
                <a:spLocks/>
              </p:cNvSpPr>
              <p:nvPr/>
            </p:nvSpPr>
            <p:spPr bwMode="auto">
              <a:xfrm>
                <a:off x="3837" y="2050"/>
                <a:ext cx="126" cy="262"/>
              </a:xfrm>
              <a:custGeom>
                <a:avLst/>
                <a:gdLst>
                  <a:gd name="T0" fmla="*/ 0 w 126"/>
                  <a:gd name="T1" fmla="*/ 0 h 262"/>
                  <a:gd name="T2" fmla="*/ 0 w 126"/>
                  <a:gd name="T3" fmla="*/ 262 h 262"/>
                  <a:gd name="T4" fmla="*/ 126 w 126"/>
                  <a:gd name="T5" fmla="*/ 256 h 262"/>
                  <a:gd name="T6" fmla="*/ 126 w 126"/>
                  <a:gd name="T7" fmla="*/ 3 h 262"/>
                  <a:gd name="T8" fmla="*/ 0 w 12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262">
                    <a:moveTo>
                      <a:pt x="0" y="0"/>
                    </a:moveTo>
                    <a:lnTo>
                      <a:pt x="0" y="262"/>
                    </a:lnTo>
                    <a:lnTo>
                      <a:pt x="126" y="256"/>
                    </a:lnTo>
                    <a:lnTo>
                      <a:pt x="12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</p:grpSp>
        <p:grpSp>
          <p:nvGrpSpPr>
            <p:cNvPr id="191" name="Group 60"/>
            <p:cNvGrpSpPr>
              <a:grpSpLocks/>
            </p:cNvGrpSpPr>
            <p:nvPr/>
          </p:nvGrpSpPr>
          <p:grpSpPr bwMode="auto">
            <a:xfrm flipH="1">
              <a:off x="7534623" y="3209381"/>
              <a:ext cx="792163" cy="271462"/>
              <a:chOff x="3294" y="3190"/>
              <a:chExt cx="729" cy="225"/>
            </a:xfrm>
          </p:grpSpPr>
          <p:grpSp>
            <p:nvGrpSpPr>
              <p:cNvPr id="462" name="Group 61"/>
              <p:cNvGrpSpPr>
                <a:grpSpLocks/>
              </p:cNvGrpSpPr>
              <p:nvPr/>
            </p:nvGrpSpPr>
            <p:grpSpPr bwMode="auto">
              <a:xfrm>
                <a:off x="3590" y="3202"/>
                <a:ext cx="433" cy="206"/>
                <a:chOff x="1847" y="1781"/>
                <a:chExt cx="344" cy="164"/>
              </a:xfrm>
            </p:grpSpPr>
            <p:sp>
              <p:nvSpPr>
                <p:cNvPr id="482" name="Oval 62"/>
                <p:cNvSpPr>
                  <a:spLocks noChangeArrowheads="1"/>
                </p:cNvSpPr>
                <p:nvPr/>
              </p:nvSpPr>
              <p:spPr bwMode="auto">
                <a:xfrm>
                  <a:off x="1870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83" name="Oval 63"/>
                <p:cNvSpPr>
                  <a:spLocks noChangeArrowheads="1"/>
                </p:cNvSpPr>
                <p:nvPr/>
              </p:nvSpPr>
              <p:spPr bwMode="auto">
                <a:xfrm>
                  <a:off x="1933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84" name="Oval 64"/>
                <p:cNvSpPr>
                  <a:spLocks noChangeArrowheads="1"/>
                </p:cNvSpPr>
                <p:nvPr/>
              </p:nvSpPr>
              <p:spPr bwMode="auto">
                <a:xfrm>
                  <a:off x="1996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85" name="Oval 65"/>
                <p:cNvSpPr>
                  <a:spLocks noChangeArrowheads="1"/>
                </p:cNvSpPr>
                <p:nvPr/>
              </p:nvSpPr>
              <p:spPr bwMode="auto">
                <a:xfrm>
                  <a:off x="2063" y="1908"/>
                  <a:ext cx="37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86" name="Oval 66"/>
                <p:cNvSpPr>
                  <a:spLocks noChangeArrowheads="1"/>
                </p:cNvSpPr>
                <p:nvPr/>
              </p:nvSpPr>
              <p:spPr bwMode="auto">
                <a:xfrm>
                  <a:off x="2131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87" name="Rectangle 67"/>
                <p:cNvSpPr>
                  <a:spLocks noChangeArrowheads="1"/>
                </p:cNvSpPr>
                <p:nvPr/>
              </p:nvSpPr>
              <p:spPr bwMode="auto">
                <a:xfrm>
                  <a:off x="1847" y="1895"/>
                  <a:ext cx="344" cy="2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88" name="Rectangle 68"/>
                <p:cNvSpPr>
                  <a:spLocks noChangeArrowheads="1"/>
                </p:cNvSpPr>
                <p:nvPr/>
              </p:nvSpPr>
              <p:spPr bwMode="auto">
                <a:xfrm>
                  <a:off x="1875" y="1781"/>
                  <a:ext cx="287" cy="11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</p:grpSp>
          <p:grpSp>
            <p:nvGrpSpPr>
              <p:cNvPr id="463" name="Group 69"/>
              <p:cNvGrpSpPr>
                <a:grpSpLocks/>
              </p:cNvGrpSpPr>
              <p:nvPr/>
            </p:nvGrpSpPr>
            <p:grpSpPr bwMode="auto">
              <a:xfrm>
                <a:off x="3294" y="3190"/>
                <a:ext cx="283" cy="225"/>
                <a:chOff x="3294" y="3190"/>
                <a:chExt cx="283" cy="225"/>
              </a:xfrm>
            </p:grpSpPr>
            <p:sp>
              <p:nvSpPr>
                <p:cNvPr id="464" name="Freeform 70"/>
                <p:cNvSpPr>
                  <a:spLocks/>
                </p:cNvSpPr>
                <p:nvPr/>
              </p:nvSpPr>
              <p:spPr bwMode="auto">
                <a:xfrm flipH="1">
                  <a:off x="3294" y="3280"/>
                  <a:ext cx="283" cy="106"/>
                </a:xfrm>
                <a:custGeom>
                  <a:avLst/>
                  <a:gdLst>
                    <a:gd name="T0" fmla="*/ 3 w 179"/>
                    <a:gd name="T1" fmla="*/ 7 h 104"/>
                    <a:gd name="T2" fmla="*/ 0 w 179"/>
                    <a:gd name="T3" fmla="*/ 57 h 104"/>
                    <a:gd name="T4" fmla="*/ 27 w 179"/>
                    <a:gd name="T5" fmla="*/ 57 h 104"/>
                    <a:gd name="T6" fmla="*/ 25 w 179"/>
                    <a:gd name="T7" fmla="*/ 88 h 104"/>
                    <a:gd name="T8" fmla="*/ 52 w 179"/>
                    <a:gd name="T9" fmla="*/ 87 h 104"/>
                    <a:gd name="T10" fmla="*/ 63 w 179"/>
                    <a:gd name="T11" fmla="*/ 105 h 104"/>
                    <a:gd name="T12" fmla="*/ 179 w 179"/>
                    <a:gd name="T13" fmla="*/ 102 h 104"/>
                    <a:gd name="T14" fmla="*/ 193 w 179"/>
                    <a:gd name="T15" fmla="*/ 66 h 104"/>
                    <a:gd name="T16" fmla="*/ 226 w 179"/>
                    <a:gd name="T17" fmla="*/ 54 h 104"/>
                    <a:gd name="T18" fmla="*/ 253 w 179"/>
                    <a:gd name="T19" fmla="*/ 70 h 104"/>
                    <a:gd name="T20" fmla="*/ 251 w 179"/>
                    <a:gd name="T21" fmla="*/ 100 h 104"/>
                    <a:gd name="T22" fmla="*/ 275 w 179"/>
                    <a:gd name="T23" fmla="*/ 100 h 104"/>
                    <a:gd name="T24" fmla="*/ 281 w 179"/>
                    <a:gd name="T25" fmla="*/ 0 h 104"/>
                    <a:gd name="T26" fmla="*/ 196 w 179"/>
                    <a:gd name="T27" fmla="*/ 2 h 104"/>
                    <a:gd name="T28" fmla="*/ 161 w 179"/>
                    <a:gd name="T29" fmla="*/ 32 h 104"/>
                    <a:gd name="T30" fmla="*/ 153 w 179"/>
                    <a:gd name="T31" fmla="*/ 32 h 104"/>
                    <a:gd name="T32" fmla="*/ 157 w 179"/>
                    <a:gd name="T33" fmla="*/ 3 h 104"/>
                    <a:gd name="T34" fmla="*/ 3 w 179"/>
                    <a:gd name="T35" fmla="*/ 7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9" h="104">
                      <a:moveTo>
                        <a:pt x="2" y="7"/>
                      </a:moveTo>
                      <a:lnTo>
                        <a:pt x="0" y="56"/>
                      </a:lnTo>
                      <a:lnTo>
                        <a:pt x="17" y="56"/>
                      </a:lnTo>
                      <a:lnTo>
                        <a:pt x="16" y="86"/>
                      </a:lnTo>
                      <a:lnTo>
                        <a:pt x="33" y="85"/>
                      </a:lnTo>
                      <a:lnTo>
                        <a:pt x="40" y="103"/>
                      </a:lnTo>
                      <a:lnTo>
                        <a:pt x="113" y="100"/>
                      </a:lnTo>
                      <a:lnTo>
                        <a:pt x="122" y="65"/>
                      </a:lnTo>
                      <a:lnTo>
                        <a:pt x="143" y="53"/>
                      </a:lnTo>
                      <a:lnTo>
                        <a:pt x="160" y="69"/>
                      </a:lnTo>
                      <a:lnTo>
                        <a:pt x="159" y="98"/>
                      </a:lnTo>
                      <a:lnTo>
                        <a:pt x="174" y="98"/>
                      </a:lnTo>
                      <a:lnTo>
                        <a:pt x="178" y="0"/>
                      </a:lnTo>
                      <a:lnTo>
                        <a:pt x="124" y="2"/>
                      </a:lnTo>
                      <a:lnTo>
                        <a:pt x="102" y="31"/>
                      </a:lnTo>
                      <a:lnTo>
                        <a:pt x="97" y="31"/>
                      </a:lnTo>
                      <a:lnTo>
                        <a:pt x="99" y="3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FFEA00"/>
                </a:solidFill>
                <a:ln w="12700" cap="rnd" cmpd="sng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65" name="Freeform 71"/>
                <p:cNvSpPr>
                  <a:spLocks/>
                </p:cNvSpPr>
                <p:nvPr/>
              </p:nvSpPr>
              <p:spPr bwMode="auto">
                <a:xfrm flipH="1">
                  <a:off x="3322" y="3334"/>
                  <a:ext cx="65" cy="61"/>
                </a:xfrm>
                <a:custGeom>
                  <a:avLst/>
                  <a:gdLst>
                    <a:gd name="T0" fmla="*/ 63 w 41"/>
                    <a:gd name="T1" fmla="*/ 29 h 59"/>
                    <a:gd name="T2" fmla="*/ 63 w 41"/>
                    <a:gd name="T3" fmla="*/ 26 h 59"/>
                    <a:gd name="T4" fmla="*/ 62 w 41"/>
                    <a:gd name="T5" fmla="*/ 23 h 59"/>
                    <a:gd name="T6" fmla="*/ 63 w 41"/>
                    <a:gd name="T7" fmla="*/ 20 h 59"/>
                    <a:gd name="T8" fmla="*/ 62 w 41"/>
                    <a:gd name="T9" fmla="*/ 18 h 59"/>
                    <a:gd name="T10" fmla="*/ 60 w 41"/>
                    <a:gd name="T11" fmla="*/ 14 h 59"/>
                    <a:gd name="T12" fmla="*/ 59 w 41"/>
                    <a:gd name="T13" fmla="*/ 11 h 59"/>
                    <a:gd name="T14" fmla="*/ 55 w 41"/>
                    <a:gd name="T15" fmla="*/ 9 h 59"/>
                    <a:gd name="T16" fmla="*/ 54 w 41"/>
                    <a:gd name="T17" fmla="*/ 7 h 59"/>
                    <a:gd name="T18" fmla="*/ 52 w 41"/>
                    <a:gd name="T19" fmla="*/ 5 h 59"/>
                    <a:gd name="T20" fmla="*/ 49 w 41"/>
                    <a:gd name="T21" fmla="*/ 4 h 59"/>
                    <a:gd name="T22" fmla="*/ 46 w 41"/>
                    <a:gd name="T23" fmla="*/ 3 h 59"/>
                    <a:gd name="T24" fmla="*/ 43 w 41"/>
                    <a:gd name="T25" fmla="*/ 2 h 59"/>
                    <a:gd name="T26" fmla="*/ 41 w 41"/>
                    <a:gd name="T27" fmla="*/ 1 h 59"/>
                    <a:gd name="T28" fmla="*/ 38 w 41"/>
                    <a:gd name="T29" fmla="*/ 0 h 59"/>
                    <a:gd name="T30" fmla="*/ 35 w 41"/>
                    <a:gd name="T31" fmla="*/ 0 h 59"/>
                    <a:gd name="T32" fmla="*/ 30 w 41"/>
                    <a:gd name="T33" fmla="*/ 0 h 59"/>
                    <a:gd name="T34" fmla="*/ 29 w 41"/>
                    <a:gd name="T35" fmla="*/ 1 h 59"/>
                    <a:gd name="T36" fmla="*/ 25 w 41"/>
                    <a:gd name="T37" fmla="*/ 2 h 59"/>
                    <a:gd name="T38" fmla="*/ 21 w 41"/>
                    <a:gd name="T39" fmla="*/ 3 h 59"/>
                    <a:gd name="T40" fmla="*/ 19 w 41"/>
                    <a:gd name="T41" fmla="*/ 4 h 59"/>
                    <a:gd name="T42" fmla="*/ 16 w 41"/>
                    <a:gd name="T43" fmla="*/ 5 h 59"/>
                    <a:gd name="T44" fmla="*/ 13 w 41"/>
                    <a:gd name="T45" fmla="*/ 7 h 59"/>
                    <a:gd name="T46" fmla="*/ 11 w 41"/>
                    <a:gd name="T47" fmla="*/ 10 h 59"/>
                    <a:gd name="T48" fmla="*/ 8 w 41"/>
                    <a:gd name="T49" fmla="*/ 12 h 59"/>
                    <a:gd name="T50" fmla="*/ 6 w 41"/>
                    <a:gd name="T51" fmla="*/ 14 h 59"/>
                    <a:gd name="T52" fmla="*/ 5 w 41"/>
                    <a:gd name="T53" fmla="*/ 18 h 59"/>
                    <a:gd name="T54" fmla="*/ 3 w 41"/>
                    <a:gd name="T55" fmla="*/ 21 h 59"/>
                    <a:gd name="T56" fmla="*/ 2 w 41"/>
                    <a:gd name="T57" fmla="*/ 23 h 59"/>
                    <a:gd name="T58" fmla="*/ 2 w 41"/>
                    <a:gd name="T59" fmla="*/ 26 h 59"/>
                    <a:gd name="T60" fmla="*/ 0 w 41"/>
                    <a:gd name="T61" fmla="*/ 30 h 59"/>
                    <a:gd name="T62" fmla="*/ 0 w 41"/>
                    <a:gd name="T63" fmla="*/ 33 h 59"/>
                    <a:gd name="T64" fmla="*/ 0 w 41"/>
                    <a:gd name="T65" fmla="*/ 36 h 59"/>
                    <a:gd name="T66" fmla="*/ 2 w 41"/>
                    <a:gd name="T67" fmla="*/ 39 h 59"/>
                    <a:gd name="T68" fmla="*/ 2 w 41"/>
                    <a:gd name="T69" fmla="*/ 41 h 59"/>
                    <a:gd name="T70" fmla="*/ 3 w 41"/>
                    <a:gd name="T71" fmla="*/ 44 h 59"/>
                    <a:gd name="T72" fmla="*/ 5 w 41"/>
                    <a:gd name="T73" fmla="*/ 48 h 59"/>
                    <a:gd name="T74" fmla="*/ 6 w 41"/>
                    <a:gd name="T75" fmla="*/ 50 h 59"/>
                    <a:gd name="T76" fmla="*/ 8 w 41"/>
                    <a:gd name="T77" fmla="*/ 52 h 59"/>
                    <a:gd name="T78" fmla="*/ 10 w 41"/>
                    <a:gd name="T79" fmla="*/ 54 h 59"/>
                    <a:gd name="T80" fmla="*/ 13 w 41"/>
                    <a:gd name="T81" fmla="*/ 56 h 59"/>
                    <a:gd name="T82" fmla="*/ 16 w 41"/>
                    <a:gd name="T83" fmla="*/ 57 h 59"/>
                    <a:gd name="T84" fmla="*/ 19 w 41"/>
                    <a:gd name="T85" fmla="*/ 58 h 59"/>
                    <a:gd name="T86" fmla="*/ 22 w 41"/>
                    <a:gd name="T87" fmla="*/ 59 h 59"/>
                    <a:gd name="T88" fmla="*/ 25 w 41"/>
                    <a:gd name="T89" fmla="*/ 60 h 59"/>
                    <a:gd name="T90" fmla="*/ 29 w 41"/>
                    <a:gd name="T91" fmla="*/ 60 h 59"/>
                    <a:gd name="T92" fmla="*/ 30 w 41"/>
                    <a:gd name="T93" fmla="*/ 60 h 59"/>
                    <a:gd name="T94" fmla="*/ 35 w 41"/>
                    <a:gd name="T95" fmla="*/ 60 h 59"/>
                    <a:gd name="T96" fmla="*/ 36 w 41"/>
                    <a:gd name="T97" fmla="*/ 59 h 59"/>
                    <a:gd name="T98" fmla="*/ 41 w 41"/>
                    <a:gd name="T99" fmla="*/ 58 h 59"/>
                    <a:gd name="T100" fmla="*/ 44 w 41"/>
                    <a:gd name="T101" fmla="*/ 57 h 59"/>
                    <a:gd name="T102" fmla="*/ 48 w 41"/>
                    <a:gd name="T103" fmla="*/ 55 h 59"/>
                    <a:gd name="T104" fmla="*/ 49 w 41"/>
                    <a:gd name="T105" fmla="*/ 53 h 59"/>
                    <a:gd name="T106" fmla="*/ 52 w 41"/>
                    <a:gd name="T107" fmla="*/ 52 h 59"/>
                    <a:gd name="T108" fmla="*/ 55 w 41"/>
                    <a:gd name="T109" fmla="*/ 50 h 59"/>
                    <a:gd name="T110" fmla="*/ 57 w 41"/>
                    <a:gd name="T111" fmla="*/ 47 h 59"/>
                    <a:gd name="T112" fmla="*/ 59 w 41"/>
                    <a:gd name="T113" fmla="*/ 43 h 59"/>
                    <a:gd name="T114" fmla="*/ 60 w 41"/>
                    <a:gd name="T115" fmla="*/ 41 h 59"/>
                    <a:gd name="T116" fmla="*/ 62 w 41"/>
                    <a:gd name="T117" fmla="*/ 38 h 59"/>
                    <a:gd name="T118" fmla="*/ 63 w 41"/>
                    <a:gd name="T119" fmla="*/ 35 h 59"/>
                    <a:gd name="T120" fmla="*/ 63 w 41"/>
                    <a:gd name="T121" fmla="*/ 32 h 59"/>
                    <a:gd name="T122" fmla="*/ 63 w 41"/>
                    <a:gd name="T123" fmla="*/ 29 h 5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1" h="59">
                      <a:moveTo>
                        <a:pt x="40" y="28"/>
                      </a:moveTo>
                      <a:lnTo>
                        <a:pt x="40" y="25"/>
                      </a:lnTo>
                      <a:lnTo>
                        <a:pt x="39" y="22"/>
                      </a:lnTo>
                      <a:lnTo>
                        <a:pt x="40" y="19"/>
                      </a:lnTo>
                      <a:lnTo>
                        <a:pt x="39" y="17"/>
                      </a:lnTo>
                      <a:lnTo>
                        <a:pt x="38" y="14"/>
                      </a:lnTo>
                      <a:lnTo>
                        <a:pt x="37" y="11"/>
                      </a:lnTo>
                      <a:lnTo>
                        <a:pt x="35" y="9"/>
                      </a:lnTo>
                      <a:lnTo>
                        <a:pt x="34" y="7"/>
                      </a:lnTo>
                      <a:lnTo>
                        <a:pt x="33" y="5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4" y="14"/>
                      </a:lnTo>
                      <a:lnTo>
                        <a:pt x="3" y="17"/>
                      </a:lnTo>
                      <a:lnTo>
                        <a:pt x="2" y="20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2" y="43"/>
                      </a:lnTo>
                      <a:lnTo>
                        <a:pt x="3" y="46"/>
                      </a:lnTo>
                      <a:lnTo>
                        <a:pt x="4" y="48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8" y="54"/>
                      </a:lnTo>
                      <a:lnTo>
                        <a:pt x="10" y="55"/>
                      </a:lnTo>
                      <a:lnTo>
                        <a:pt x="12" y="56"/>
                      </a:lnTo>
                      <a:lnTo>
                        <a:pt x="14" y="57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22" y="58"/>
                      </a:lnTo>
                      <a:lnTo>
                        <a:pt x="23" y="57"/>
                      </a:lnTo>
                      <a:lnTo>
                        <a:pt x="26" y="56"/>
                      </a:lnTo>
                      <a:lnTo>
                        <a:pt x="28" y="55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3" y="50"/>
                      </a:lnTo>
                      <a:lnTo>
                        <a:pt x="35" y="48"/>
                      </a:lnTo>
                      <a:lnTo>
                        <a:pt x="36" y="45"/>
                      </a:lnTo>
                      <a:lnTo>
                        <a:pt x="37" y="42"/>
                      </a:lnTo>
                      <a:lnTo>
                        <a:pt x="38" y="40"/>
                      </a:lnTo>
                      <a:lnTo>
                        <a:pt x="39" y="37"/>
                      </a:lnTo>
                      <a:lnTo>
                        <a:pt x="40" y="34"/>
                      </a:lnTo>
                      <a:lnTo>
                        <a:pt x="40" y="31"/>
                      </a:lnTo>
                      <a:lnTo>
                        <a:pt x="40" y="2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66" name="Freeform 72"/>
                <p:cNvSpPr>
                  <a:spLocks/>
                </p:cNvSpPr>
                <p:nvPr/>
              </p:nvSpPr>
              <p:spPr bwMode="auto">
                <a:xfrm flipH="1">
                  <a:off x="3523" y="3364"/>
                  <a:ext cx="33" cy="39"/>
                </a:xfrm>
                <a:custGeom>
                  <a:avLst/>
                  <a:gdLst>
                    <a:gd name="T0" fmla="*/ 31 w 21"/>
                    <a:gd name="T1" fmla="*/ 18 h 38"/>
                    <a:gd name="T2" fmla="*/ 31 w 21"/>
                    <a:gd name="T3" fmla="*/ 16 h 38"/>
                    <a:gd name="T4" fmla="*/ 31 w 21"/>
                    <a:gd name="T5" fmla="*/ 13 h 38"/>
                    <a:gd name="T6" fmla="*/ 31 w 21"/>
                    <a:gd name="T7" fmla="*/ 11 h 38"/>
                    <a:gd name="T8" fmla="*/ 30 w 21"/>
                    <a:gd name="T9" fmla="*/ 9 h 38"/>
                    <a:gd name="T10" fmla="*/ 28 w 21"/>
                    <a:gd name="T11" fmla="*/ 7 h 38"/>
                    <a:gd name="T12" fmla="*/ 27 w 21"/>
                    <a:gd name="T13" fmla="*/ 5 h 38"/>
                    <a:gd name="T14" fmla="*/ 25 w 21"/>
                    <a:gd name="T15" fmla="*/ 3 h 38"/>
                    <a:gd name="T16" fmla="*/ 24 w 21"/>
                    <a:gd name="T17" fmla="*/ 2 h 38"/>
                    <a:gd name="T18" fmla="*/ 22 w 21"/>
                    <a:gd name="T19" fmla="*/ 1 h 38"/>
                    <a:gd name="T20" fmla="*/ 20 w 21"/>
                    <a:gd name="T21" fmla="*/ 0 h 38"/>
                    <a:gd name="T22" fmla="*/ 17 w 21"/>
                    <a:gd name="T23" fmla="*/ 0 h 38"/>
                    <a:gd name="T24" fmla="*/ 16 w 21"/>
                    <a:gd name="T25" fmla="*/ 0 h 38"/>
                    <a:gd name="T26" fmla="*/ 13 w 21"/>
                    <a:gd name="T27" fmla="*/ 1 h 38"/>
                    <a:gd name="T28" fmla="*/ 13 w 21"/>
                    <a:gd name="T29" fmla="*/ 1 h 38"/>
                    <a:gd name="T30" fmla="*/ 9 w 21"/>
                    <a:gd name="T31" fmla="*/ 2 h 38"/>
                    <a:gd name="T32" fmla="*/ 8 w 21"/>
                    <a:gd name="T33" fmla="*/ 3 h 38"/>
                    <a:gd name="T34" fmla="*/ 6 w 21"/>
                    <a:gd name="T35" fmla="*/ 5 h 38"/>
                    <a:gd name="T36" fmla="*/ 5 w 21"/>
                    <a:gd name="T37" fmla="*/ 7 h 38"/>
                    <a:gd name="T38" fmla="*/ 3 w 21"/>
                    <a:gd name="T39" fmla="*/ 9 h 38"/>
                    <a:gd name="T40" fmla="*/ 2 w 21"/>
                    <a:gd name="T41" fmla="*/ 11 h 38"/>
                    <a:gd name="T42" fmla="*/ 2 w 21"/>
                    <a:gd name="T43" fmla="*/ 14 h 38"/>
                    <a:gd name="T44" fmla="*/ 0 w 21"/>
                    <a:gd name="T45" fmla="*/ 16 h 38"/>
                    <a:gd name="T46" fmla="*/ 0 w 21"/>
                    <a:gd name="T47" fmla="*/ 20 h 38"/>
                    <a:gd name="T48" fmla="*/ 0 w 21"/>
                    <a:gd name="T49" fmla="*/ 22 h 38"/>
                    <a:gd name="T50" fmla="*/ 0 w 21"/>
                    <a:gd name="T51" fmla="*/ 24 h 38"/>
                    <a:gd name="T52" fmla="*/ 0 w 21"/>
                    <a:gd name="T53" fmla="*/ 28 h 38"/>
                    <a:gd name="T54" fmla="*/ 2 w 21"/>
                    <a:gd name="T55" fmla="*/ 30 h 38"/>
                    <a:gd name="T56" fmla="*/ 3 w 21"/>
                    <a:gd name="T57" fmla="*/ 31 h 38"/>
                    <a:gd name="T58" fmla="*/ 5 w 21"/>
                    <a:gd name="T59" fmla="*/ 33 h 38"/>
                    <a:gd name="T60" fmla="*/ 5 w 21"/>
                    <a:gd name="T61" fmla="*/ 35 h 38"/>
                    <a:gd name="T62" fmla="*/ 8 w 21"/>
                    <a:gd name="T63" fmla="*/ 36 h 38"/>
                    <a:gd name="T64" fmla="*/ 9 w 21"/>
                    <a:gd name="T65" fmla="*/ 37 h 38"/>
                    <a:gd name="T66" fmla="*/ 11 w 21"/>
                    <a:gd name="T67" fmla="*/ 38 h 38"/>
                    <a:gd name="T68" fmla="*/ 13 w 21"/>
                    <a:gd name="T69" fmla="*/ 38 h 38"/>
                    <a:gd name="T70" fmla="*/ 16 w 21"/>
                    <a:gd name="T71" fmla="*/ 38 h 38"/>
                    <a:gd name="T72" fmla="*/ 17 w 21"/>
                    <a:gd name="T73" fmla="*/ 38 h 38"/>
                    <a:gd name="T74" fmla="*/ 19 w 21"/>
                    <a:gd name="T75" fmla="*/ 37 h 38"/>
                    <a:gd name="T76" fmla="*/ 22 w 21"/>
                    <a:gd name="T77" fmla="*/ 36 h 38"/>
                    <a:gd name="T78" fmla="*/ 24 w 21"/>
                    <a:gd name="T79" fmla="*/ 35 h 38"/>
                    <a:gd name="T80" fmla="*/ 25 w 21"/>
                    <a:gd name="T81" fmla="*/ 33 h 38"/>
                    <a:gd name="T82" fmla="*/ 27 w 21"/>
                    <a:gd name="T83" fmla="*/ 31 h 38"/>
                    <a:gd name="T84" fmla="*/ 28 w 21"/>
                    <a:gd name="T85" fmla="*/ 30 h 38"/>
                    <a:gd name="T86" fmla="*/ 30 w 21"/>
                    <a:gd name="T87" fmla="*/ 27 h 38"/>
                    <a:gd name="T88" fmla="*/ 30 w 21"/>
                    <a:gd name="T89" fmla="*/ 25 h 38"/>
                    <a:gd name="T90" fmla="*/ 31 w 21"/>
                    <a:gd name="T91" fmla="*/ 22 h 38"/>
                    <a:gd name="T92" fmla="*/ 31 w 21"/>
                    <a:gd name="T93" fmla="*/ 20 h 38"/>
                    <a:gd name="T94" fmla="*/ 31 w 21"/>
                    <a:gd name="T95" fmla="*/ 1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1" h="38">
                      <a:moveTo>
                        <a:pt x="20" y="18"/>
                      </a:move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19" y="9"/>
                      </a:ln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3" y="34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7" y="37"/>
                      </a:lnTo>
                      <a:lnTo>
                        <a:pt x="8" y="37"/>
                      </a:lnTo>
                      <a:lnTo>
                        <a:pt x="10" y="37"/>
                      </a:lnTo>
                      <a:lnTo>
                        <a:pt x="11" y="37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67" name="Freeform 73"/>
                <p:cNvSpPr>
                  <a:spLocks/>
                </p:cNvSpPr>
                <p:nvPr/>
              </p:nvSpPr>
              <p:spPr bwMode="auto">
                <a:xfrm flipH="1">
                  <a:off x="3416" y="3282"/>
                  <a:ext cx="161" cy="103"/>
                </a:xfrm>
                <a:custGeom>
                  <a:avLst/>
                  <a:gdLst>
                    <a:gd name="T0" fmla="*/ 0 w 102"/>
                    <a:gd name="T1" fmla="*/ 55 h 101"/>
                    <a:gd name="T2" fmla="*/ 3 w 102"/>
                    <a:gd name="T3" fmla="*/ 4 h 101"/>
                    <a:gd name="T4" fmla="*/ 159 w 102"/>
                    <a:gd name="T5" fmla="*/ 0 h 101"/>
                    <a:gd name="T6" fmla="*/ 153 w 102"/>
                    <a:gd name="T7" fmla="*/ 100 h 101"/>
                    <a:gd name="T8" fmla="*/ 85 w 102"/>
                    <a:gd name="T9" fmla="*/ 102 h 101"/>
                    <a:gd name="T10" fmla="*/ 85 w 102"/>
                    <a:gd name="T11" fmla="*/ 97 h 101"/>
                    <a:gd name="T12" fmla="*/ 84 w 102"/>
                    <a:gd name="T13" fmla="*/ 92 h 101"/>
                    <a:gd name="T14" fmla="*/ 84 w 102"/>
                    <a:gd name="T15" fmla="*/ 87 h 101"/>
                    <a:gd name="T16" fmla="*/ 82 w 102"/>
                    <a:gd name="T17" fmla="*/ 82 h 101"/>
                    <a:gd name="T18" fmla="*/ 81 w 102"/>
                    <a:gd name="T19" fmla="*/ 78 h 101"/>
                    <a:gd name="T20" fmla="*/ 77 w 102"/>
                    <a:gd name="T21" fmla="*/ 73 h 101"/>
                    <a:gd name="T22" fmla="*/ 74 w 102"/>
                    <a:gd name="T23" fmla="*/ 69 h 101"/>
                    <a:gd name="T24" fmla="*/ 71 w 102"/>
                    <a:gd name="T25" fmla="*/ 66 h 101"/>
                    <a:gd name="T26" fmla="*/ 68 w 102"/>
                    <a:gd name="T27" fmla="*/ 63 h 101"/>
                    <a:gd name="T28" fmla="*/ 63 w 102"/>
                    <a:gd name="T29" fmla="*/ 60 h 101"/>
                    <a:gd name="T30" fmla="*/ 58 w 102"/>
                    <a:gd name="T31" fmla="*/ 58 h 101"/>
                    <a:gd name="T32" fmla="*/ 54 w 102"/>
                    <a:gd name="T33" fmla="*/ 56 h 101"/>
                    <a:gd name="T34" fmla="*/ 49 w 102"/>
                    <a:gd name="T35" fmla="*/ 55 h 101"/>
                    <a:gd name="T36" fmla="*/ 44 w 102"/>
                    <a:gd name="T37" fmla="*/ 54 h 101"/>
                    <a:gd name="T38" fmla="*/ 43 w 102"/>
                    <a:gd name="T39" fmla="*/ 54 h 101"/>
                    <a:gd name="T40" fmla="*/ 0 w 102"/>
                    <a:gd name="T41" fmla="*/ 55 h 1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2" h="101">
                      <a:moveTo>
                        <a:pt x="0" y="54"/>
                      </a:moveTo>
                      <a:lnTo>
                        <a:pt x="2" y="4"/>
                      </a:lnTo>
                      <a:lnTo>
                        <a:pt x="101" y="0"/>
                      </a:lnTo>
                      <a:lnTo>
                        <a:pt x="97" y="98"/>
                      </a:lnTo>
                      <a:lnTo>
                        <a:pt x="54" y="100"/>
                      </a:lnTo>
                      <a:lnTo>
                        <a:pt x="54" y="95"/>
                      </a:lnTo>
                      <a:lnTo>
                        <a:pt x="53" y="90"/>
                      </a:lnTo>
                      <a:lnTo>
                        <a:pt x="53" y="85"/>
                      </a:lnTo>
                      <a:lnTo>
                        <a:pt x="52" y="80"/>
                      </a:lnTo>
                      <a:lnTo>
                        <a:pt x="51" y="76"/>
                      </a:lnTo>
                      <a:lnTo>
                        <a:pt x="49" y="72"/>
                      </a:lnTo>
                      <a:lnTo>
                        <a:pt x="47" y="68"/>
                      </a:lnTo>
                      <a:lnTo>
                        <a:pt x="45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7" y="57"/>
                      </a:lnTo>
                      <a:lnTo>
                        <a:pt x="34" y="55"/>
                      </a:lnTo>
                      <a:lnTo>
                        <a:pt x="31" y="54"/>
                      </a:lnTo>
                      <a:lnTo>
                        <a:pt x="28" y="53"/>
                      </a:lnTo>
                      <a:lnTo>
                        <a:pt x="27" y="53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68" name="Freeform 74"/>
                <p:cNvSpPr>
                  <a:spLocks/>
                </p:cNvSpPr>
                <p:nvPr/>
              </p:nvSpPr>
              <p:spPr bwMode="auto">
                <a:xfrm flipH="1">
                  <a:off x="3410" y="3379"/>
                  <a:ext cx="85" cy="17"/>
                </a:xfrm>
                <a:custGeom>
                  <a:avLst/>
                  <a:gdLst>
                    <a:gd name="T0" fmla="*/ 0 w 54"/>
                    <a:gd name="T1" fmla="*/ 2 h 17"/>
                    <a:gd name="T2" fmla="*/ 0 w 54"/>
                    <a:gd name="T3" fmla="*/ 16 h 17"/>
                    <a:gd name="T4" fmla="*/ 83 w 54"/>
                    <a:gd name="T5" fmla="*/ 13 h 17"/>
                    <a:gd name="T6" fmla="*/ 83 w 54"/>
                    <a:gd name="T7" fmla="*/ 0 h 17"/>
                    <a:gd name="T8" fmla="*/ 0 w 54"/>
                    <a:gd name="T9" fmla="*/ 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17">
                      <a:moveTo>
                        <a:pt x="0" y="2"/>
                      </a:moveTo>
                      <a:lnTo>
                        <a:pt x="0" y="16"/>
                      </a:lnTo>
                      <a:lnTo>
                        <a:pt x="53" y="13"/>
                      </a:lnTo>
                      <a:lnTo>
                        <a:pt x="5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69" name="Freeform 75"/>
                <p:cNvSpPr>
                  <a:spLocks/>
                </p:cNvSpPr>
                <p:nvPr/>
              </p:nvSpPr>
              <p:spPr bwMode="auto">
                <a:xfrm flipH="1">
                  <a:off x="3351" y="3259"/>
                  <a:ext cx="74" cy="54"/>
                </a:xfrm>
                <a:custGeom>
                  <a:avLst/>
                  <a:gdLst>
                    <a:gd name="T0" fmla="*/ 0 w 47"/>
                    <a:gd name="T1" fmla="*/ 53 h 52"/>
                    <a:gd name="T2" fmla="*/ 63 w 47"/>
                    <a:gd name="T3" fmla="*/ 0 h 52"/>
                    <a:gd name="T4" fmla="*/ 72 w 47"/>
                    <a:gd name="T5" fmla="*/ 23 h 52"/>
                    <a:gd name="T6" fmla="*/ 54 w 47"/>
                    <a:gd name="T7" fmla="*/ 24 h 52"/>
                    <a:gd name="T8" fmla="*/ 52 w 47"/>
                    <a:gd name="T9" fmla="*/ 51 h 52"/>
                    <a:gd name="T10" fmla="*/ 0 w 47"/>
                    <a:gd name="T11" fmla="*/ 53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" h="52">
                      <a:moveTo>
                        <a:pt x="0" y="51"/>
                      </a:moveTo>
                      <a:lnTo>
                        <a:pt x="40" y="0"/>
                      </a:lnTo>
                      <a:lnTo>
                        <a:pt x="46" y="22"/>
                      </a:lnTo>
                      <a:lnTo>
                        <a:pt x="34" y="23"/>
                      </a:lnTo>
                      <a:lnTo>
                        <a:pt x="33" y="49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0" name="Freeform 76"/>
                <p:cNvSpPr>
                  <a:spLocks/>
                </p:cNvSpPr>
                <p:nvPr/>
              </p:nvSpPr>
              <p:spPr bwMode="auto">
                <a:xfrm flipH="1">
                  <a:off x="3308" y="3279"/>
                  <a:ext cx="65" cy="27"/>
                </a:xfrm>
                <a:custGeom>
                  <a:avLst/>
                  <a:gdLst>
                    <a:gd name="T0" fmla="*/ 0 w 41"/>
                    <a:gd name="T1" fmla="*/ 26 h 26"/>
                    <a:gd name="T2" fmla="*/ 2 w 41"/>
                    <a:gd name="T3" fmla="*/ 2 h 26"/>
                    <a:gd name="T4" fmla="*/ 63 w 41"/>
                    <a:gd name="T5" fmla="*/ 0 h 26"/>
                    <a:gd name="T6" fmla="*/ 62 w 41"/>
                    <a:gd name="T7" fmla="*/ 25 h 26"/>
                    <a:gd name="T8" fmla="*/ 0 w 41"/>
                    <a:gd name="T9" fmla="*/ 2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26">
                      <a:moveTo>
                        <a:pt x="0" y="25"/>
                      </a:moveTo>
                      <a:lnTo>
                        <a:pt x="1" y="2"/>
                      </a:lnTo>
                      <a:lnTo>
                        <a:pt x="40" y="0"/>
                      </a:lnTo>
                      <a:lnTo>
                        <a:pt x="39" y="2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1" name="Freeform 77"/>
                <p:cNvSpPr>
                  <a:spLocks/>
                </p:cNvSpPr>
                <p:nvPr/>
              </p:nvSpPr>
              <p:spPr bwMode="auto">
                <a:xfrm flipH="1">
                  <a:off x="3391" y="3232"/>
                  <a:ext cx="26" cy="21"/>
                </a:xfrm>
                <a:custGeom>
                  <a:avLst/>
                  <a:gdLst>
                    <a:gd name="T0" fmla="*/ 2 w 17"/>
                    <a:gd name="T1" fmla="*/ 20 h 21"/>
                    <a:gd name="T2" fmla="*/ 2 w 17"/>
                    <a:gd name="T3" fmla="*/ 19 h 21"/>
                    <a:gd name="T4" fmla="*/ 2 w 17"/>
                    <a:gd name="T5" fmla="*/ 20 h 21"/>
                    <a:gd name="T6" fmla="*/ 2 w 17"/>
                    <a:gd name="T7" fmla="*/ 20 h 21"/>
                    <a:gd name="T8" fmla="*/ 0 w 17"/>
                    <a:gd name="T9" fmla="*/ 19 h 21"/>
                    <a:gd name="T10" fmla="*/ 0 w 17"/>
                    <a:gd name="T11" fmla="*/ 18 h 21"/>
                    <a:gd name="T12" fmla="*/ 0 w 17"/>
                    <a:gd name="T13" fmla="*/ 18 h 21"/>
                    <a:gd name="T14" fmla="*/ 21 w 17"/>
                    <a:gd name="T15" fmla="*/ 0 h 21"/>
                    <a:gd name="T16" fmla="*/ 21 w 17"/>
                    <a:gd name="T17" fmla="*/ 0 h 21"/>
                    <a:gd name="T18" fmla="*/ 21 w 17"/>
                    <a:gd name="T19" fmla="*/ 0 h 21"/>
                    <a:gd name="T20" fmla="*/ 24 w 17"/>
                    <a:gd name="T21" fmla="*/ 0 h 21"/>
                    <a:gd name="T22" fmla="*/ 24 w 17"/>
                    <a:gd name="T23" fmla="*/ 1 h 21"/>
                    <a:gd name="T24" fmla="*/ 24 w 17"/>
                    <a:gd name="T25" fmla="*/ 1 h 21"/>
                    <a:gd name="T26" fmla="*/ 24 w 17"/>
                    <a:gd name="T27" fmla="*/ 3 h 21"/>
                    <a:gd name="T28" fmla="*/ 2 w 17"/>
                    <a:gd name="T29" fmla="*/ 2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21">
                      <a:moveTo>
                        <a:pt x="1" y="20"/>
                      </a:move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" y="2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2" name="Freeform 78"/>
                <p:cNvSpPr>
                  <a:spLocks/>
                </p:cNvSpPr>
                <p:nvPr/>
              </p:nvSpPr>
              <p:spPr bwMode="auto">
                <a:xfrm flipH="1">
                  <a:off x="3375" y="3239"/>
                  <a:ext cx="28" cy="37"/>
                </a:xfrm>
                <a:custGeom>
                  <a:avLst/>
                  <a:gdLst>
                    <a:gd name="T0" fmla="*/ 26 w 18"/>
                    <a:gd name="T1" fmla="*/ 35 h 36"/>
                    <a:gd name="T2" fmla="*/ 2 w 18"/>
                    <a:gd name="T3" fmla="*/ 0 h 36"/>
                    <a:gd name="T4" fmla="*/ 0 w 18"/>
                    <a:gd name="T5" fmla="*/ 3 h 36"/>
                    <a:gd name="T6" fmla="*/ 25 w 18"/>
                    <a:gd name="T7" fmla="*/ 36 h 36"/>
                    <a:gd name="T8" fmla="*/ 26 w 18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6">
                      <a:moveTo>
                        <a:pt x="17" y="34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6" y="35"/>
                      </a:lnTo>
                      <a:lnTo>
                        <a:pt x="17" y="3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3" name="Freeform 79"/>
                <p:cNvSpPr>
                  <a:spLocks/>
                </p:cNvSpPr>
                <p:nvPr/>
              </p:nvSpPr>
              <p:spPr bwMode="auto">
                <a:xfrm flipH="1">
                  <a:off x="3386" y="3190"/>
                  <a:ext cx="91" cy="98"/>
                </a:xfrm>
                <a:custGeom>
                  <a:avLst/>
                  <a:gdLst>
                    <a:gd name="T0" fmla="*/ 36 w 58"/>
                    <a:gd name="T1" fmla="*/ 10 h 96"/>
                    <a:gd name="T2" fmla="*/ 36 w 58"/>
                    <a:gd name="T3" fmla="*/ 16 h 96"/>
                    <a:gd name="T4" fmla="*/ 36 w 58"/>
                    <a:gd name="T5" fmla="*/ 16 h 96"/>
                    <a:gd name="T6" fmla="*/ 33 w 58"/>
                    <a:gd name="T7" fmla="*/ 23 h 96"/>
                    <a:gd name="T8" fmla="*/ 33 w 58"/>
                    <a:gd name="T9" fmla="*/ 23 h 96"/>
                    <a:gd name="T10" fmla="*/ 28 w 58"/>
                    <a:gd name="T11" fmla="*/ 25 h 96"/>
                    <a:gd name="T12" fmla="*/ 28 w 58"/>
                    <a:gd name="T13" fmla="*/ 28 h 96"/>
                    <a:gd name="T14" fmla="*/ 30 w 58"/>
                    <a:gd name="T15" fmla="*/ 30 h 96"/>
                    <a:gd name="T16" fmla="*/ 30 w 58"/>
                    <a:gd name="T17" fmla="*/ 33 h 96"/>
                    <a:gd name="T18" fmla="*/ 41 w 58"/>
                    <a:gd name="T19" fmla="*/ 43 h 96"/>
                    <a:gd name="T20" fmla="*/ 61 w 58"/>
                    <a:gd name="T21" fmla="*/ 48 h 96"/>
                    <a:gd name="T22" fmla="*/ 67 w 58"/>
                    <a:gd name="T23" fmla="*/ 47 h 96"/>
                    <a:gd name="T24" fmla="*/ 69 w 58"/>
                    <a:gd name="T25" fmla="*/ 50 h 96"/>
                    <a:gd name="T26" fmla="*/ 66 w 58"/>
                    <a:gd name="T27" fmla="*/ 55 h 96"/>
                    <a:gd name="T28" fmla="*/ 61 w 58"/>
                    <a:gd name="T29" fmla="*/ 54 h 96"/>
                    <a:gd name="T30" fmla="*/ 58 w 58"/>
                    <a:gd name="T31" fmla="*/ 53 h 96"/>
                    <a:gd name="T32" fmla="*/ 55 w 58"/>
                    <a:gd name="T33" fmla="*/ 55 h 96"/>
                    <a:gd name="T34" fmla="*/ 50 w 58"/>
                    <a:gd name="T35" fmla="*/ 55 h 96"/>
                    <a:gd name="T36" fmla="*/ 33 w 58"/>
                    <a:gd name="T37" fmla="*/ 52 h 96"/>
                    <a:gd name="T38" fmla="*/ 31 w 58"/>
                    <a:gd name="T39" fmla="*/ 63 h 96"/>
                    <a:gd name="T40" fmla="*/ 56 w 58"/>
                    <a:gd name="T41" fmla="*/ 70 h 96"/>
                    <a:gd name="T42" fmla="*/ 77 w 58"/>
                    <a:gd name="T43" fmla="*/ 87 h 96"/>
                    <a:gd name="T44" fmla="*/ 88 w 58"/>
                    <a:gd name="T45" fmla="*/ 84 h 96"/>
                    <a:gd name="T46" fmla="*/ 89 w 58"/>
                    <a:gd name="T47" fmla="*/ 85 h 96"/>
                    <a:gd name="T48" fmla="*/ 78 w 58"/>
                    <a:gd name="T49" fmla="*/ 97 h 96"/>
                    <a:gd name="T50" fmla="*/ 74 w 58"/>
                    <a:gd name="T51" fmla="*/ 93 h 96"/>
                    <a:gd name="T52" fmla="*/ 52 w 58"/>
                    <a:gd name="T53" fmla="*/ 84 h 96"/>
                    <a:gd name="T54" fmla="*/ 53 w 58"/>
                    <a:gd name="T55" fmla="*/ 87 h 96"/>
                    <a:gd name="T56" fmla="*/ 53 w 58"/>
                    <a:gd name="T57" fmla="*/ 90 h 96"/>
                    <a:gd name="T58" fmla="*/ 53 w 58"/>
                    <a:gd name="T59" fmla="*/ 93 h 96"/>
                    <a:gd name="T60" fmla="*/ 0 w 58"/>
                    <a:gd name="T61" fmla="*/ 94 h 96"/>
                    <a:gd name="T62" fmla="*/ 3 w 58"/>
                    <a:gd name="T63" fmla="*/ 44 h 96"/>
                    <a:gd name="T64" fmla="*/ 11 w 58"/>
                    <a:gd name="T65" fmla="*/ 44 h 96"/>
                    <a:gd name="T66" fmla="*/ 14 w 58"/>
                    <a:gd name="T67" fmla="*/ 33 h 96"/>
                    <a:gd name="T68" fmla="*/ 16 w 58"/>
                    <a:gd name="T69" fmla="*/ 28 h 96"/>
                    <a:gd name="T70" fmla="*/ 19 w 58"/>
                    <a:gd name="T71" fmla="*/ 22 h 96"/>
                    <a:gd name="T72" fmla="*/ 20 w 58"/>
                    <a:gd name="T73" fmla="*/ 22 h 96"/>
                    <a:gd name="T74" fmla="*/ 20 w 58"/>
                    <a:gd name="T75" fmla="*/ 20 h 96"/>
                    <a:gd name="T76" fmla="*/ 19 w 58"/>
                    <a:gd name="T77" fmla="*/ 16 h 96"/>
                    <a:gd name="T78" fmla="*/ 19 w 58"/>
                    <a:gd name="T79" fmla="*/ 12 h 96"/>
                    <a:gd name="T80" fmla="*/ 20 w 58"/>
                    <a:gd name="T81" fmla="*/ 6 h 96"/>
                    <a:gd name="T82" fmla="*/ 22 w 58"/>
                    <a:gd name="T83" fmla="*/ 2 h 96"/>
                    <a:gd name="T84" fmla="*/ 25 w 58"/>
                    <a:gd name="T85" fmla="*/ 1 h 96"/>
                    <a:gd name="T86" fmla="*/ 27 w 58"/>
                    <a:gd name="T87" fmla="*/ 0 h 96"/>
                    <a:gd name="T88" fmla="*/ 31 w 58"/>
                    <a:gd name="T89" fmla="*/ 0 h 96"/>
                    <a:gd name="T90" fmla="*/ 35 w 58"/>
                    <a:gd name="T91" fmla="*/ 1 h 96"/>
                    <a:gd name="T92" fmla="*/ 35 w 58"/>
                    <a:gd name="T93" fmla="*/ 3 h 96"/>
                    <a:gd name="T94" fmla="*/ 36 w 58"/>
                    <a:gd name="T95" fmla="*/ 8 h 96"/>
                    <a:gd name="T96" fmla="*/ 41 w 58"/>
                    <a:gd name="T97" fmla="*/ 10 h 96"/>
                    <a:gd name="T98" fmla="*/ 36 w 58"/>
                    <a:gd name="T99" fmla="*/ 10 h 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8" h="96">
                      <a:moveTo>
                        <a:pt x="23" y="10"/>
                      </a:moveTo>
                      <a:lnTo>
                        <a:pt x="23" y="16"/>
                      </a:lnTo>
                      <a:lnTo>
                        <a:pt x="21" y="23"/>
                      </a:lnTo>
                      <a:lnTo>
                        <a:pt x="18" y="24"/>
                      </a:lnTo>
                      <a:lnTo>
                        <a:pt x="18" y="27"/>
                      </a:lnTo>
                      <a:lnTo>
                        <a:pt x="19" y="29"/>
                      </a:lnTo>
                      <a:lnTo>
                        <a:pt x="19" y="32"/>
                      </a:lnTo>
                      <a:lnTo>
                        <a:pt x="26" y="42"/>
                      </a:lnTo>
                      <a:lnTo>
                        <a:pt x="39" y="47"/>
                      </a:lnTo>
                      <a:lnTo>
                        <a:pt x="43" y="46"/>
                      </a:lnTo>
                      <a:lnTo>
                        <a:pt x="44" y="49"/>
                      </a:lnTo>
                      <a:lnTo>
                        <a:pt x="42" y="54"/>
                      </a:lnTo>
                      <a:lnTo>
                        <a:pt x="39" y="53"/>
                      </a:lnTo>
                      <a:lnTo>
                        <a:pt x="37" y="52"/>
                      </a:lnTo>
                      <a:lnTo>
                        <a:pt x="35" y="54"/>
                      </a:lnTo>
                      <a:lnTo>
                        <a:pt x="32" y="54"/>
                      </a:lnTo>
                      <a:lnTo>
                        <a:pt x="21" y="51"/>
                      </a:lnTo>
                      <a:lnTo>
                        <a:pt x="20" y="62"/>
                      </a:lnTo>
                      <a:lnTo>
                        <a:pt x="36" y="69"/>
                      </a:lnTo>
                      <a:lnTo>
                        <a:pt x="49" y="85"/>
                      </a:lnTo>
                      <a:lnTo>
                        <a:pt x="56" y="82"/>
                      </a:lnTo>
                      <a:lnTo>
                        <a:pt x="57" y="83"/>
                      </a:lnTo>
                      <a:lnTo>
                        <a:pt x="50" y="95"/>
                      </a:lnTo>
                      <a:lnTo>
                        <a:pt x="47" y="91"/>
                      </a:lnTo>
                      <a:lnTo>
                        <a:pt x="33" y="82"/>
                      </a:lnTo>
                      <a:lnTo>
                        <a:pt x="34" y="85"/>
                      </a:lnTo>
                      <a:lnTo>
                        <a:pt x="34" y="88"/>
                      </a:lnTo>
                      <a:lnTo>
                        <a:pt x="34" y="91"/>
                      </a:lnTo>
                      <a:lnTo>
                        <a:pt x="0" y="92"/>
                      </a:lnTo>
                      <a:lnTo>
                        <a:pt x="2" y="43"/>
                      </a:lnTo>
                      <a:lnTo>
                        <a:pt x="7" y="43"/>
                      </a:lnTo>
                      <a:lnTo>
                        <a:pt x="9" y="32"/>
                      </a:lnTo>
                      <a:lnTo>
                        <a:pt x="10" y="27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2" y="3"/>
                      </a:lnTo>
                      <a:lnTo>
                        <a:pt x="23" y="8"/>
                      </a:lnTo>
                      <a:lnTo>
                        <a:pt x="26" y="10"/>
                      </a:lnTo>
                      <a:lnTo>
                        <a:pt x="23" y="1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4" name="Freeform 80"/>
                <p:cNvSpPr>
                  <a:spLocks/>
                </p:cNvSpPr>
                <p:nvPr/>
              </p:nvSpPr>
              <p:spPr bwMode="auto">
                <a:xfrm flipH="1">
                  <a:off x="3299" y="3305"/>
                  <a:ext cx="126" cy="77"/>
                </a:xfrm>
                <a:custGeom>
                  <a:avLst/>
                  <a:gdLst>
                    <a:gd name="T0" fmla="*/ 0 w 80"/>
                    <a:gd name="T1" fmla="*/ 76 h 76"/>
                    <a:gd name="T2" fmla="*/ 38 w 80"/>
                    <a:gd name="T3" fmla="*/ 2 h 76"/>
                    <a:gd name="T4" fmla="*/ 124 w 80"/>
                    <a:gd name="T5" fmla="*/ 0 h 76"/>
                    <a:gd name="T6" fmla="*/ 124 w 80"/>
                    <a:gd name="T7" fmla="*/ 4 h 76"/>
                    <a:gd name="T8" fmla="*/ 41 w 80"/>
                    <a:gd name="T9" fmla="*/ 6 h 76"/>
                    <a:gd name="T10" fmla="*/ 5 w 80"/>
                    <a:gd name="T11" fmla="*/ 76 h 76"/>
                    <a:gd name="T12" fmla="*/ 0 w 80"/>
                    <a:gd name="T13" fmla="*/ 7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0" h="76">
                      <a:moveTo>
                        <a:pt x="0" y="75"/>
                      </a:moveTo>
                      <a:lnTo>
                        <a:pt x="24" y="2"/>
                      </a:lnTo>
                      <a:lnTo>
                        <a:pt x="79" y="0"/>
                      </a:lnTo>
                      <a:lnTo>
                        <a:pt x="79" y="4"/>
                      </a:lnTo>
                      <a:lnTo>
                        <a:pt x="26" y="6"/>
                      </a:lnTo>
                      <a:lnTo>
                        <a:pt x="3" y="75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5" name="Freeform 81"/>
                <p:cNvSpPr>
                  <a:spLocks/>
                </p:cNvSpPr>
                <p:nvPr/>
              </p:nvSpPr>
              <p:spPr bwMode="auto">
                <a:xfrm flipH="1">
                  <a:off x="3537" y="3352"/>
                  <a:ext cx="40" cy="63"/>
                </a:xfrm>
                <a:custGeom>
                  <a:avLst/>
                  <a:gdLst>
                    <a:gd name="T0" fmla="*/ 37 w 25"/>
                    <a:gd name="T1" fmla="*/ 16 h 62"/>
                    <a:gd name="T2" fmla="*/ 34 w 25"/>
                    <a:gd name="T3" fmla="*/ 17 h 62"/>
                    <a:gd name="T4" fmla="*/ 32 w 25"/>
                    <a:gd name="T5" fmla="*/ 17 h 62"/>
                    <a:gd name="T6" fmla="*/ 29 w 25"/>
                    <a:gd name="T7" fmla="*/ 18 h 62"/>
                    <a:gd name="T8" fmla="*/ 27 w 25"/>
                    <a:gd name="T9" fmla="*/ 20 h 62"/>
                    <a:gd name="T10" fmla="*/ 24 w 25"/>
                    <a:gd name="T11" fmla="*/ 22 h 62"/>
                    <a:gd name="T12" fmla="*/ 21 w 25"/>
                    <a:gd name="T13" fmla="*/ 24 h 62"/>
                    <a:gd name="T14" fmla="*/ 19 w 25"/>
                    <a:gd name="T15" fmla="*/ 26 h 62"/>
                    <a:gd name="T16" fmla="*/ 19 w 25"/>
                    <a:gd name="T17" fmla="*/ 29 h 62"/>
                    <a:gd name="T18" fmla="*/ 19 w 25"/>
                    <a:gd name="T19" fmla="*/ 32 h 62"/>
                    <a:gd name="T20" fmla="*/ 19 w 25"/>
                    <a:gd name="T21" fmla="*/ 35 h 62"/>
                    <a:gd name="T22" fmla="*/ 19 w 25"/>
                    <a:gd name="T23" fmla="*/ 38 h 62"/>
                    <a:gd name="T24" fmla="*/ 21 w 25"/>
                    <a:gd name="T25" fmla="*/ 40 h 62"/>
                    <a:gd name="T26" fmla="*/ 22 w 25"/>
                    <a:gd name="T27" fmla="*/ 42 h 62"/>
                    <a:gd name="T28" fmla="*/ 26 w 25"/>
                    <a:gd name="T29" fmla="*/ 43 h 62"/>
                    <a:gd name="T30" fmla="*/ 27 w 25"/>
                    <a:gd name="T31" fmla="*/ 44 h 62"/>
                    <a:gd name="T32" fmla="*/ 30 w 25"/>
                    <a:gd name="T33" fmla="*/ 45 h 62"/>
                    <a:gd name="T34" fmla="*/ 34 w 25"/>
                    <a:gd name="T35" fmla="*/ 46 h 62"/>
                    <a:gd name="T36" fmla="*/ 35 w 25"/>
                    <a:gd name="T37" fmla="*/ 46 h 62"/>
                    <a:gd name="T38" fmla="*/ 34 w 25"/>
                    <a:gd name="T39" fmla="*/ 62 h 62"/>
                    <a:gd name="T40" fmla="*/ 30 w 25"/>
                    <a:gd name="T41" fmla="*/ 62 h 62"/>
                    <a:gd name="T42" fmla="*/ 27 w 25"/>
                    <a:gd name="T43" fmla="*/ 62 h 62"/>
                    <a:gd name="T44" fmla="*/ 22 w 25"/>
                    <a:gd name="T45" fmla="*/ 61 h 62"/>
                    <a:gd name="T46" fmla="*/ 19 w 25"/>
                    <a:gd name="T47" fmla="*/ 59 h 62"/>
                    <a:gd name="T48" fmla="*/ 14 w 25"/>
                    <a:gd name="T49" fmla="*/ 58 h 62"/>
                    <a:gd name="T50" fmla="*/ 11 w 25"/>
                    <a:gd name="T51" fmla="*/ 56 h 62"/>
                    <a:gd name="T52" fmla="*/ 8 w 25"/>
                    <a:gd name="T53" fmla="*/ 53 h 62"/>
                    <a:gd name="T54" fmla="*/ 6 w 25"/>
                    <a:gd name="T55" fmla="*/ 50 h 62"/>
                    <a:gd name="T56" fmla="*/ 3 w 25"/>
                    <a:gd name="T57" fmla="*/ 47 h 62"/>
                    <a:gd name="T58" fmla="*/ 2 w 25"/>
                    <a:gd name="T59" fmla="*/ 44 h 62"/>
                    <a:gd name="T60" fmla="*/ 0 w 25"/>
                    <a:gd name="T61" fmla="*/ 40 h 62"/>
                    <a:gd name="T62" fmla="*/ 0 w 25"/>
                    <a:gd name="T63" fmla="*/ 37 h 62"/>
                    <a:gd name="T64" fmla="*/ 0 w 25"/>
                    <a:gd name="T65" fmla="*/ 33 h 62"/>
                    <a:gd name="T66" fmla="*/ 0 w 25"/>
                    <a:gd name="T67" fmla="*/ 28 h 62"/>
                    <a:gd name="T68" fmla="*/ 2 w 25"/>
                    <a:gd name="T69" fmla="*/ 25 h 62"/>
                    <a:gd name="T70" fmla="*/ 3 w 25"/>
                    <a:gd name="T71" fmla="*/ 21 h 62"/>
                    <a:gd name="T72" fmla="*/ 5 w 25"/>
                    <a:gd name="T73" fmla="*/ 18 h 62"/>
                    <a:gd name="T74" fmla="*/ 8 w 25"/>
                    <a:gd name="T75" fmla="*/ 14 h 62"/>
                    <a:gd name="T76" fmla="*/ 10 w 25"/>
                    <a:gd name="T77" fmla="*/ 11 h 62"/>
                    <a:gd name="T78" fmla="*/ 13 w 25"/>
                    <a:gd name="T79" fmla="*/ 9 h 62"/>
                    <a:gd name="T80" fmla="*/ 18 w 25"/>
                    <a:gd name="T81" fmla="*/ 6 h 62"/>
                    <a:gd name="T82" fmla="*/ 21 w 25"/>
                    <a:gd name="T83" fmla="*/ 4 h 62"/>
                    <a:gd name="T84" fmla="*/ 26 w 25"/>
                    <a:gd name="T85" fmla="*/ 3 h 62"/>
                    <a:gd name="T86" fmla="*/ 29 w 25"/>
                    <a:gd name="T87" fmla="*/ 2 h 62"/>
                    <a:gd name="T88" fmla="*/ 34 w 25"/>
                    <a:gd name="T89" fmla="*/ 0 h 62"/>
                    <a:gd name="T90" fmla="*/ 38 w 25"/>
                    <a:gd name="T91" fmla="*/ 0 h 62"/>
                    <a:gd name="T92" fmla="*/ 37 w 25"/>
                    <a:gd name="T93" fmla="*/ 16 h 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5" h="62">
                      <a:moveTo>
                        <a:pt x="23" y="16"/>
                      </a:move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2"/>
                      </a:lnTo>
                      <a:lnTo>
                        <a:pt x="13" y="24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2" y="34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6" y="42"/>
                      </a:lnTo>
                      <a:lnTo>
                        <a:pt x="17" y="43"/>
                      </a:lnTo>
                      <a:lnTo>
                        <a:pt x="19" y="44"/>
                      </a:lnTo>
                      <a:lnTo>
                        <a:pt x="21" y="45"/>
                      </a:lnTo>
                      <a:lnTo>
                        <a:pt x="22" y="45"/>
                      </a:lnTo>
                      <a:lnTo>
                        <a:pt x="21" y="61"/>
                      </a:lnTo>
                      <a:lnTo>
                        <a:pt x="19" y="61"/>
                      </a:lnTo>
                      <a:lnTo>
                        <a:pt x="17" y="61"/>
                      </a:lnTo>
                      <a:lnTo>
                        <a:pt x="14" y="60"/>
                      </a:lnTo>
                      <a:lnTo>
                        <a:pt x="12" y="58"/>
                      </a:lnTo>
                      <a:lnTo>
                        <a:pt x="9" y="57"/>
                      </a:lnTo>
                      <a:lnTo>
                        <a:pt x="7" y="55"/>
                      </a:lnTo>
                      <a:lnTo>
                        <a:pt x="5" y="52"/>
                      </a:lnTo>
                      <a:lnTo>
                        <a:pt x="4" y="49"/>
                      </a:lnTo>
                      <a:lnTo>
                        <a:pt x="2" y="46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2" y="21"/>
                      </a:lnTo>
                      <a:lnTo>
                        <a:pt x="3" y="18"/>
                      </a:lnTo>
                      <a:lnTo>
                        <a:pt x="5" y="14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3"/>
                      </a:lnTo>
                      <a:lnTo>
                        <a:pt x="18" y="2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3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6" name="Freeform 82"/>
                <p:cNvSpPr>
                  <a:spLocks/>
                </p:cNvSpPr>
                <p:nvPr/>
              </p:nvSpPr>
              <p:spPr bwMode="auto">
                <a:xfrm flipH="1">
                  <a:off x="3506" y="3352"/>
                  <a:ext cx="36" cy="60"/>
                </a:xfrm>
                <a:custGeom>
                  <a:avLst/>
                  <a:gdLst>
                    <a:gd name="T0" fmla="*/ 3 w 23"/>
                    <a:gd name="T1" fmla="*/ 15 h 59"/>
                    <a:gd name="T2" fmla="*/ 5 w 23"/>
                    <a:gd name="T3" fmla="*/ 16 h 59"/>
                    <a:gd name="T4" fmla="*/ 8 w 23"/>
                    <a:gd name="T5" fmla="*/ 16 h 59"/>
                    <a:gd name="T6" fmla="*/ 11 w 23"/>
                    <a:gd name="T7" fmla="*/ 17 h 59"/>
                    <a:gd name="T8" fmla="*/ 13 w 23"/>
                    <a:gd name="T9" fmla="*/ 19 h 59"/>
                    <a:gd name="T10" fmla="*/ 14 w 23"/>
                    <a:gd name="T11" fmla="*/ 20 h 59"/>
                    <a:gd name="T12" fmla="*/ 16 w 23"/>
                    <a:gd name="T13" fmla="*/ 22 h 59"/>
                    <a:gd name="T14" fmla="*/ 17 w 23"/>
                    <a:gd name="T15" fmla="*/ 24 h 59"/>
                    <a:gd name="T16" fmla="*/ 17 w 23"/>
                    <a:gd name="T17" fmla="*/ 27 h 59"/>
                    <a:gd name="T18" fmla="*/ 17 w 23"/>
                    <a:gd name="T19" fmla="*/ 29 h 59"/>
                    <a:gd name="T20" fmla="*/ 17 w 23"/>
                    <a:gd name="T21" fmla="*/ 33 h 59"/>
                    <a:gd name="T22" fmla="*/ 16 w 23"/>
                    <a:gd name="T23" fmla="*/ 35 h 59"/>
                    <a:gd name="T24" fmla="*/ 14 w 23"/>
                    <a:gd name="T25" fmla="*/ 37 h 59"/>
                    <a:gd name="T26" fmla="*/ 13 w 23"/>
                    <a:gd name="T27" fmla="*/ 39 h 59"/>
                    <a:gd name="T28" fmla="*/ 11 w 23"/>
                    <a:gd name="T29" fmla="*/ 41 h 59"/>
                    <a:gd name="T30" fmla="*/ 9 w 23"/>
                    <a:gd name="T31" fmla="*/ 42 h 59"/>
                    <a:gd name="T32" fmla="*/ 6 w 23"/>
                    <a:gd name="T33" fmla="*/ 43 h 59"/>
                    <a:gd name="T34" fmla="*/ 3 w 23"/>
                    <a:gd name="T35" fmla="*/ 44 h 59"/>
                    <a:gd name="T36" fmla="*/ 2 w 23"/>
                    <a:gd name="T37" fmla="*/ 44 h 59"/>
                    <a:gd name="T38" fmla="*/ 0 w 23"/>
                    <a:gd name="T39" fmla="*/ 59 h 59"/>
                    <a:gd name="T40" fmla="*/ 3 w 23"/>
                    <a:gd name="T41" fmla="*/ 59 h 59"/>
                    <a:gd name="T42" fmla="*/ 6 w 23"/>
                    <a:gd name="T43" fmla="*/ 58 h 59"/>
                    <a:gd name="T44" fmla="*/ 11 w 23"/>
                    <a:gd name="T45" fmla="*/ 57 h 59"/>
                    <a:gd name="T46" fmla="*/ 14 w 23"/>
                    <a:gd name="T47" fmla="*/ 56 h 59"/>
                    <a:gd name="T48" fmla="*/ 17 w 23"/>
                    <a:gd name="T49" fmla="*/ 54 h 59"/>
                    <a:gd name="T50" fmla="*/ 20 w 23"/>
                    <a:gd name="T51" fmla="*/ 52 h 59"/>
                    <a:gd name="T52" fmla="*/ 23 w 23"/>
                    <a:gd name="T53" fmla="*/ 50 h 59"/>
                    <a:gd name="T54" fmla="*/ 27 w 23"/>
                    <a:gd name="T55" fmla="*/ 47 h 59"/>
                    <a:gd name="T56" fmla="*/ 28 w 23"/>
                    <a:gd name="T57" fmla="*/ 44 h 59"/>
                    <a:gd name="T58" fmla="*/ 31 w 23"/>
                    <a:gd name="T59" fmla="*/ 41 h 59"/>
                    <a:gd name="T60" fmla="*/ 33 w 23"/>
                    <a:gd name="T61" fmla="*/ 37 h 59"/>
                    <a:gd name="T62" fmla="*/ 34 w 23"/>
                    <a:gd name="T63" fmla="*/ 33 h 59"/>
                    <a:gd name="T64" fmla="*/ 34 w 23"/>
                    <a:gd name="T65" fmla="*/ 29 h 59"/>
                    <a:gd name="T66" fmla="*/ 34 w 23"/>
                    <a:gd name="T67" fmla="*/ 25 h 59"/>
                    <a:gd name="T68" fmla="*/ 34 w 23"/>
                    <a:gd name="T69" fmla="*/ 22 h 59"/>
                    <a:gd name="T70" fmla="*/ 33 w 23"/>
                    <a:gd name="T71" fmla="*/ 18 h 59"/>
                    <a:gd name="T72" fmla="*/ 33 w 23"/>
                    <a:gd name="T73" fmla="*/ 15 h 59"/>
                    <a:gd name="T74" fmla="*/ 30 w 23"/>
                    <a:gd name="T75" fmla="*/ 12 h 59"/>
                    <a:gd name="T76" fmla="*/ 28 w 23"/>
                    <a:gd name="T77" fmla="*/ 10 h 59"/>
                    <a:gd name="T78" fmla="*/ 25 w 23"/>
                    <a:gd name="T79" fmla="*/ 7 h 59"/>
                    <a:gd name="T80" fmla="*/ 22 w 23"/>
                    <a:gd name="T81" fmla="*/ 5 h 59"/>
                    <a:gd name="T82" fmla="*/ 19 w 23"/>
                    <a:gd name="T83" fmla="*/ 3 h 59"/>
                    <a:gd name="T84" fmla="*/ 16 w 23"/>
                    <a:gd name="T85" fmla="*/ 2 h 59"/>
                    <a:gd name="T86" fmla="*/ 11 w 23"/>
                    <a:gd name="T87" fmla="*/ 1 h 59"/>
                    <a:gd name="T88" fmla="*/ 8 w 23"/>
                    <a:gd name="T89" fmla="*/ 0 h 59"/>
                    <a:gd name="T90" fmla="*/ 5 w 23"/>
                    <a:gd name="T91" fmla="*/ 0 h 59"/>
                    <a:gd name="T92" fmla="*/ 3 w 23"/>
                    <a:gd name="T93" fmla="*/ 15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3" h="59">
                      <a:moveTo>
                        <a:pt x="2" y="15"/>
                      </a:move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2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1" y="32"/>
                      </a:lnTo>
                      <a:lnTo>
                        <a:pt x="10" y="34"/>
                      </a:lnTo>
                      <a:lnTo>
                        <a:pt x="9" y="36"/>
                      </a:lnTo>
                      <a:lnTo>
                        <a:pt x="8" y="38"/>
                      </a:lnTo>
                      <a:lnTo>
                        <a:pt x="7" y="40"/>
                      </a:lnTo>
                      <a:lnTo>
                        <a:pt x="6" y="41"/>
                      </a:lnTo>
                      <a:lnTo>
                        <a:pt x="4" y="42"/>
                      </a:lnTo>
                      <a:lnTo>
                        <a:pt x="2" y="43"/>
                      </a:lnTo>
                      <a:lnTo>
                        <a:pt x="1" y="43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4" y="57"/>
                      </a:lnTo>
                      <a:lnTo>
                        <a:pt x="7" y="56"/>
                      </a:lnTo>
                      <a:lnTo>
                        <a:pt x="9" y="55"/>
                      </a:lnTo>
                      <a:lnTo>
                        <a:pt x="11" y="53"/>
                      </a:lnTo>
                      <a:lnTo>
                        <a:pt x="13" y="51"/>
                      </a:lnTo>
                      <a:lnTo>
                        <a:pt x="15" y="49"/>
                      </a:lnTo>
                      <a:lnTo>
                        <a:pt x="17" y="46"/>
                      </a:lnTo>
                      <a:lnTo>
                        <a:pt x="18" y="43"/>
                      </a:lnTo>
                      <a:lnTo>
                        <a:pt x="20" y="40"/>
                      </a:lnTo>
                      <a:lnTo>
                        <a:pt x="21" y="36"/>
                      </a:lnTo>
                      <a:lnTo>
                        <a:pt x="22" y="32"/>
                      </a:lnTo>
                      <a:lnTo>
                        <a:pt x="22" y="29"/>
                      </a:lnTo>
                      <a:lnTo>
                        <a:pt x="22" y="25"/>
                      </a:lnTo>
                      <a:lnTo>
                        <a:pt x="22" y="22"/>
                      </a:lnTo>
                      <a:lnTo>
                        <a:pt x="21" y="18"/>
                      </a:lnTo>
                      <a:lnTo>
                        <a:pt x="21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7" name="Freeform 83"/>
                <p:cNvSpPr>
                  <a:spLocks/>
                </p:cNvSpPr>
                <p:nvPr/>
              </p:nvSpPr>
              <p:spPr bwMode="auto">
                <a:xfrm flipH="1">
                  <a:off x="3351" y="3322"/>
                  <a:ext cx="49" cy="90"/>
                </a:xfrm>
                <a:custGeom>
                  <a:avLst/>
                  <a:gdLst>
                    <a:gd name="T0" fmla="*/ 46 w 31"/>
                    <a:gd name="T1" fmla="*/ 19 h 88"/>
                    <a:gd name="T2" fmla="*/ 43 w 31"/>
                    <a:gd name="T3" fmla="*/ 19 h 88"/>
                    <a:gd name="T4" fmla="*/ 40 w 31"/>
                    <a:gd name="T5" fmla="*/ 20 h 88"/>
                    <a:gd name="T6" fmla="*/ 35 w 31"/>
                    <a:gd name="T7" fmla="*/ 21 h 88"/>
                    <a:gd name="T8" fmla="*/ 32 w 31"/>
                    <a:gd name="T9" fmla="*/ 24 h 88"/>
                    <a:gd name="T10" fmla="*/ 30 w 31"/>
                    <a:gd name="T11" fmla="*/ 26 h 88"/>
                    <a:gd name="T12" fmla="*/ 27 w 31"/>
                    <a:gd name="T13" fmla="*/ 28 h 88"/>
                    <a:gd name="T14" fmla="*/ 25 w 31"/>
                    <a:gd name="T15" fmla="*/ 31 h 88"/>
                    <a:gd name="T16" fmla="*/ 22 w 31"/>
                    <a:gd name="T17" fmla="*/ 34 h 88"/>
                    <a:gd name="T18" fmla="*/ 21 w 31"/>
                    <a:gd name="T19" fmla="*/ 37 h 88"/>
                    <a:gd name="T20" fmla="*/ 21 w 31"/>
                    <a:gd name="T21" fmla="*/ 41 h 88"/>
                    <a:gd name="T22" fmla="*/ 19 w 31"/>
                    <a:gd name="T23" fmla="*/ 44 h 88"/>
                    <a:gd name="T24" fmla="*/ 19 w 31"/>
                    <a:gd name="T25" fmla="*/ 48 h 88"/>
                    <a:gd name="T26" fmla="*/ 21 w 31"/>
                    <a:gd name="T27" fmla="*/ 51 h 88"/>
                    <a:gd name="T28" fmla="*/ 19 w 31"/>
                    <a:gd name="T29" fmla="*/ 54 h 88"/>
                    <a:gd name="T30" fmla="*/ 22 w 31"/>
                    <a:gd name="T31" fmla="*/ 57 h 88"/>
                    <a:gd name="T32" fmla="*/ 24 w 31"/>
                    <a:gd name="T33" fmla="*/ 60 h 88"/>
                    <a:gd name="T34" fmla="*/ 25 w 31"/>
                    <a:gd name="T35" fmla="*/ 62 h 88"/>
                    <a:gd name="T36" fmla="*/ 28 w 31"/>
                    <a:gd name="T37" fmla="*/ 65 h 88"/>
                    <a:gd name="T38" fmla="*/ 30 w 31"/>
                    <a:gd name="T39" fmla="*/ 68 h 88"/>
                    <a:gd name="T40" fmla="*/ 35 w 31"/>
                    <a:gd name="T41" fmla="*/ 69 h 88"/>
                    <a:gd name="T42" fmla="*/ 36 w 31"/>
                    <a:gd name="T43" fmla="*/ 70 h 88"/>
                    <a:gd name="T44" fmla="*/ 41 w 31"/>
                    <a:gd name="T45" fmla="*/ 70 h 88"/>
                    <a:gd name="T46" fmla="*/ 43 w 31"/>
                    <a:gd name="T47" fmla="*/ 70 h 88"/>
                    <a:gd name="T48" fmla="*/ 41 w 31"/>
                    <a:gd name="T49" fmla="*/ 89 h 88"/>
                    <a:gd name="T50" fmla="*/ 41 w 31"/>
                    <a:gd name="T51" fmla="*/ 89 h 88"/>
                    <a:gd name="T52" fmla="*/ 36 w 31"/>
                    <a:gd name="T53" fmla="*/ 89 h 88"/>
                    <a:gd name="T54" fmla="*/ 32 w 31"/>
                    <a:gd name="T55" fmla="*/ 88 h 88"/>
                    <a:gd name="T56" fmla="*/ 28 w 31"/>
                    <a:gd name="T57" fmla="*/ 87 h 88"/>
                    <a:gd name="T58" fmla="*/ 24 w 31"/>
                    <a:gd name="T59" fmla="*/ 86 h 88"/>
                    <a:gd name="T60" fmla="*/ 19 w 31"/>
                    <a:gd name="T61" fmla="*/ 83 h 88"/>
                    <a:gd name="T62" fmla="*/ 16 w 31"/>
                    <a:gd name="T63" fmla="*/ 81 h 88"/>
                    <a:gd name="T64" fmla="*/ 13 w 31"/>
                    <a:gd name="T65" fmla="*/ 79 h 88"/>
                    <a:gd name="T66" fmla="*/ 9 w 31"/>
                    <a:gd name="T67" fmla="*/ 75 h 88"/>
                    <a:gd name="T68" fmla="*/ 6 w 31"/>
                    <a:gd name="T69" fmla="*/ 72 h 88"/>
                    <a:gd name="T70" fmla="*/ 5 w 31"/>
                    <a:gd name="T71" fmla="*/ 68 h 88"/>
                    <a:gd name="T72" fmla="*/ 3 w 31"/>
                    <a:gd name="T73" fmla="*/ 63 h 88"/>
                    <a:gd name="T74" fmla="*/ 2 w 31"/>
                    <a:gd name="T75" fmla="*/ 59 h 88"/>
                    <a:gd name="T76" fmla="*/ 0 w 31"/>
                    <a:gd name="T77" fmla="*/ 55 h 88"/>
                    <a:gd name="T78" fmla="*/ 0 w 31"/>
                    <a:gd name="T79" fmla="*/ 49 h 88"/>
                    <a:gd name="T80" fmla="*/ 0 w 31"/>
                    <a:gd name="T81" fmla="*/ 45 h 88"/>
                    <a:gd name="T82" fmla="*/ 2 w 31"/>
                    <a:gd name="T83" fmla="*/ 41 h 88"/>
                    <a:gd name="T84" fmla="*/ 2 w 31"/>
                    <a:gd name="T85" fmla="*/ 36 h 88"/>
                    <a:gd name="T86" fmla="*/ 3 w 31"/>
                    <a:gd name="T87" fmla="*/ 32 h 88"/>
                    <a:gd name="T88" fmla="*/ 5 w 31"/>
                    <a:gd name="T89" fmla="*/ 27 h 88"/>
                    <a:gd name="T90" fmla="*/ 8 w 31"/>
                    <a:gd name="T91" fmla="*/ 23 h 88"/>
                    <a:gd name="T92" fmla="*/ 11 w 31"/>
                    <a:gd name="T93" fmla="*/ 19 h 88"/>
                    <a:gd name="T94" fmla="*/ 14 w 31"/>
                    <a:gd name="T95" fmla="*/ 15 h 88"/>
                    <a:gd name="T96" fmla="*/ 17 w 31"/>
                    <a:gd name="T97" fmla="*/ 12 h 88"/>
                    <a:gd name="T98" fmla="*/ 21 w 31"/>
                    <a:gd name="T99" fmla="*/ 9 h 88"/>
                    <a:gd name="T100" fmla="*/ 25 w 31"/>
                    <a:gd name="T101" fmla="*/ 6 h 88"/>
                    <a:gd name="T102" fmla="*/ 30 w 31"/>
                    <a:gd name="T103" fmla="*/ 4 h 88"/>
                    <a:gd name="T104" fmla="*/ 33 w 31"/>
                    <a:gd name="T105" fmla="*/ 3 h 88"/>
                    <a:gd name="T106" fmla="*/ 38 w 31"/>
                    <a:gd name="T107" fmla="*/ 1 h 88"/>
                    <a:gd name="T108" fmla="*/ 43 w 31"/>
                    <a:gd name="T109" fmla="*/ 0 h 88"/>
                    <a:gd name="T110" fmla="*/ 47 w 31"/>
                    <a:gd name="T111" fmla="*/ 0 h 88"/>
                    <a:gd name="T112" fmla="*/ 46 w 31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1" h="88">
                      <a:moveTo>
                        <a:pt x="29" y="19"/>
                      </a:moveTo>
                      <a:lnTo>
                        <a:pt x="27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0" y="23"/>
                      </a:lnTo>
                      <a:lnTo>
                        <a:pt x="19" y="25"/>
                      </a:lnTo>
                      <a:lnTo>
                        <a:pt x="17" y="27"/>
                      </a:lnTo>
                      <a:lnTo>
                        <a:pt x="16" y="30"/>
                      </a:lnTo>
                      <a:lnTo>
                        <a:pt x="14" y="33"/>
                      </a:lnTo>
                      <a:lnTo>
                        <a:pt x="13" y="36"/>
                      </a:lnTo>
                      <a:lnTo>
                        <a:pt x="13" y="40"/>
                      </a:lnTo>
                      <a:lnTo>
                        <a:pt x="12" y="43"/>
                      </a:lnTo>
                      <a:lnTo>
                        <a:pt x="12" y="47"/>
                      </a:lnTo>
                      <a:lnTo>
                        <a:pt x="13" y="50"/>
                      </a:lnTo>
                      <a:lnTo>
                        <a:pt x="12" y="53"/>
                      </a:lnTo>
                      <a:lnTo>
                        <a:pt x="14" y="56"/>
                      </a:lnTo>
                      <a:lnTo>
                        <a:pt x="15" y="59"/>
                      </a:lnTo>
                      <a:lnTo>
                        <a:pt x="16" y="61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22" y="67"/>
                      </a:lnTo>
                      <a:lnTo>
                        <a:pt x="23" y="68"/>
                      </a:lnTo>
                      <a:lnTo>
                        <a:pt x="26" y="68"/>
                      </a:lnTo>
                      <a:lnTo>
                        <a:pt x="27" y="68"/>
                      </a:lnTo>
                      <a:lnTo>
                        <a:pt x="26" y="87"/>
                      </a:lnTo>
                      <a:lnTo>
                        <a:pt x="23" y="87"/>
                      </a:lnTo>
                      <a:lnTo>
                        <a:pt x="20" y="86"/>
                      </a:lnTo>
                      <a:lnTo>
                        <a:pt x="18" y="85"/>
                      </a:lnTo>
                      <a:lnTo>
                        <a:pt x="15" y="84"/>
                      </a:lnTo>
                      <a:lnTo>
                        <a:pt x="12" y="81"/>
                      </a:lnTo>
                      <a:lnTo>
                        <a:pt x="10" y="79"/>
                      </a:lnTo>
                      <a:lnTo>
                        <a:pt x="8" y="77"/>
                      </a:lnTo>
                      <a:lnTo>
                        <a:pt x="6" y="73"/>
                      </a:lnTo>
                      <a:lnTo>
                        <a:pt x="4" y="70"/>
                      </a:lnTo>
                      <a:lnTo>
                        <a:pt x="3" y="66"/>
                      </a:lnTo>
                      <a:lnTo>
                        <a:pt x="2" y="62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1" y="40"/>
                      </a:lnTo>
                      <a:lnTo>
                        <a:pt x="1" y="35"/>
                      </a:lnTo>
                      <a:lnTo>
                        <a:pt x="2" y="31"/>
                      </a:lnTo>
                      <a:lnTo>
                        <a:pt x="3" y="26"/>
                      </a:lnTo>
                      <a:lnTo>
                        <a:pt x="5" y="22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3" y="9"/>
                      </a:lnTo>
                      <a:lnTo>
                        <a:pt x="16" y="6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4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29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8" name="Freeform 84"/>
                <p:cNvSpPr>
                  <a:spLocks/>
                </p:cNvSpPr>
                <p:nvPr/>
              </p:nvSpPr>
              <p:spPr bwMode="auto">
                <a:xfrm flipH="1">
                  <a:off x="3308" y="3322"/>
                  <a:ext cx="54" cy="90"/>
                </a:xfrm>
                <a:custGeom>
                  <a:avLst/>
                  <a:gdLst>
                    <a:gd name="T0" fmla="*/ 5 w 34"/>
                    <a:gd name="T1" fmla="*/ 19 h 88"/>
                    <a:gd name="T2" fmla="*/ 10 w 34"/>
                    <a:gd name="T3" fmla="*/ 19 h 88"/>
                    <a:gd name="T4" fmla="*/ 13 w 34"/>
                    <a:gd name="T5" fmla="*/ 20 h 88"/>
                    <a:gd name="T6" fmla="*/ 16 w 34"/>
                    <a:gd name="T7" fmla="*/ 21 h 88"/>
                    <a:gd name="T8" fmla="*/ 19 w 34"/>
                    <a:gd name="T9" fmla="*/ 23 h 88"/>
                    <a:gd name="T10" fmla="*/ 22 w 34"/>
                    <a:gd name="T11" fmla="*/ 25 h 88"/>
                    <a:gd name="T12" fmla="*/ 25 w 34"/>
                    <a:gd name="T13" fmla="*/ 27 h 88"/>
                    <a:gd name="T14" fmla="*/ 27 w 34"/>
                    <a:gd name="T15" fmla="*/ 30 h 88"/>
                    <a:gd name="T16" fmla="*/ 29 w 34"/>
                    <a:gd name="T17" fmla="*/ 33 h 88"/>
                    <a:gd name="T18" fmla="*/ 30 w 34"/>
                    <a:gd name="T19" fmla="*/ 36 h 88"/>
                    <a:gd name="T20" fmla="*/ 30 w 34"/>
                    <a:gd name="T21" fmla="*/ 39 h 88"/>
                    <a:gd name="T22" fmla="*/ 32 w 34"/>
                    <a:gd name="T23" fmla="*/ 42 h 88"/>
                    <a:gd name="T24" fmla="*/ 30 w 34"/>
                    <a:gd name="T25" fmla="*/ 46 h 88"/>
                    <a:gd name="T26" fmla="*/ 30 w 34"/>
                    <a:gd name="T27" fmla="*/ 49 h 88"/>
                    <a:gd name="T28" fmla="*/ 29 w 34"/>
                    <a:gd name="T29" fmla="*/ 53 h 88"/>
                    <a:gd name="T30" fmla="*/ 27 w 34"/>
                    <a:gd name="T31" fmla="*/ 56 h 88"/>
                    <a:gd name="T32" fmla="*/ 24 w 34"/>
                    <a:gd name="T33" fmla="*/ 59 h 88"/>
                    <a:gd name="T34" fmla="*/ 21 w 34"/>
                    <a:gd name="T35" fmla="*/ 61 h 88"/>
                    <a:gd name="T36" fmla="*/ 19 w 34"/>
                    <a:gd name="T37" fmla="*/ 64 h 88"/>
                    <a:gd name="T38" fmla="*/ 16 w 34"/>
                    <a:gd name="T39" fmla="*/ 66 h 88"/>
                    <a:gd name="T40" fmla="*/ 11 w 34"/>
                    <a:gd name="T41" fmla="*/ 68 h 88"/>
                    <a:gd name="T42" fmla="*/ 8 w 34"/>
                    <a:gd name="T43" fmla="*/ 69 h 88"/>
                    <a:gd name="T44" fmla="*/ 5 w 34"/>
                    <a:gd name="T45" fmla="*/ 70 h 88"/>
                    <a:gd name="T46" fmla="*/ 2 w 34"/>
                    <a:gd name="T47" fmla="*/ 70 h 88"/>
                    <a:gd name="T48" fmla="*/ 0 w 34"/>
                    <a:gd name="T49" fmla="*/ 88 h 88"/>
                    <a:gd name="T50" fmla="*/ 2 w 34"/>
                    <a:gd name="T51" fmla="*/ 89 h 88"/>
                    <a:gd name="T52" fmla="*/ 6 w 34"/>
                    <a:gd name="T53" fmla="*/ 88 h 88"/>
                    <a:gd name="T54" fmla="*/ 11 w 34"/>
                    <a:gd name="T55" fmla="*/ 87 h 88"/>
                    <a:gd name="T56" fmla="*/ 16 w 34"/>
                    <a:gd name="T57" fmla="*/ 86 h 88"/>
                    <a:gd name="T58" fmla="*/ 21 w 34"/>
                    <a:gd name="T59" fmla="*/ 84 h 88"/>
                    <a:gd name="T60" fmla="*/ 25 w 34"/>
                    <a:gd name="T61" fmla="*/ 82 h 88"/>
                    <a:gd name="T62" fmla="*/ 30 w 34"/>
                    <a:gd name="T63" fmla="*/ 80 h 88"/>
                    <a:gd name="T64" fmla="*/ 35 w 34"/>
                    <a:gd name="T65" fmla="*/ 77 h 88"/>
                    <a:gd name="T66" fmla="*/ 38 w 34"/>
                    <a:gd name="T67" fmla="*/ 73 h 88"/>
                    <a:gd name="T68" fmla="*/ 43 w 34"/>
                    <a:gd name="T69" fmla="*/ 70 h 88"/>
                    <a:gd name="T70" fmla="*/ 44 w 34"/>
                    <a:gd name="T71" fmla="*/ 65 h 88"/>
                    <a:gd name="T72" fmla="*/ 46 w 34"/>
                    <a:gd name="T73" fmla="*/ 61 h 88"/>
                    <a:gd name="T74" fmla="*/ 49 w 34"/>
                    <a:gd name="T75" fmla="*/ 56 h 88"/>
                    <a:gd name="T76" fmla="*/ 51 w 34"/>
                    <a:gd name="T77" fmla="*/ 52 h 88"/>
                    <a:gd name="T78" fmla="*/ 52 w 34"/>
                    <a:gd name="T79" fmla="*/ 47 h 88"/>
                    <a:gd name="T80" fmla="*/ 52 w 34"/>
                    <a:gd name="T81" fmla="*/ 43 h 88"/>
                    <a:gd name="T82" fmla="*/ 52 w 34"/>
                    <a:gd name="T83" fmla="*/ 38 h 88"/>
                    <a:gd name="T84" fmla="*/ 52 w 34"/>
                    <a:gd name="T85" fmla="*/ 34 h 88"/>
                    <a:gd name="T86" fmla="*/ 51 w 34"/>
                    <a:gd name="T87" fmla="*/ 29 h 88"/>
                    <a:gd name="T88" fmla="*/ 49 w 34"/>
                    <a:gd name="T89" fmla="*/ 26 h 88"/>
                    <a:gd name="T90" fmla="*/ 48 w 34"/>
                    <a:gd name="T91" fmla="*/ 20 h 88"/>
                    <a:gd name="T92" fmla="*/ 44 w 34"/>
                    <a:gd name="T93" fmla="*/ 17 h 88"/>
                    <a:gd name="T94" fmla="*/ 41 w 34"/>
                    <a:gd name="T95" fmla="*/ 13 h 88"/>
                    <a:gd name="T96" fmla="*/ 38 w 34"/>
                    <a:gd name="T97" fmla="*/ 10 h 88"/>
                    <a:gd name="T98" fmla="*/ 33 w 34"/>
                    <a:gd name="T99" fmla="*/ 8 h 88"/>
                    <a:gd name="T100" fmla="*/ 30 w 34"/>
                    <a:gd name="T101" fmla="*/ 5 h 88"/>
                    <a:gd name="T102" fmla="*/ 25 w 34"/>
                    <a:gd name="T103" fmla="*/ 3 h 88"/>
                    <a:gd name="T104" fmla="*/ 21 w 34"/>
                    <a:gd name="T105" fmla="*/ 2 h 88"/>
                    <a:gd name="T106" fmla="*/ 16 w 34"/>
                    <a:gd name="T107" fmla="*/ 1 h 88"/>
                    <a:gd name="T108" fmla="*/ 11 w 34"/>
                    <a:gd name="T109" fmla="*/ 1 h 88"/>
                    <a:gd name="T110" fmla="*/ 6 w 34"/>
                    <a:gd name="T111" fmla="*/ 0 h 88"/>
                    <a:gd name="T112" fmla="*/ 5 w 34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4" h="88">
                      <a:moveTo>
                        <a:pt x="3" y="19"/>
                      </a:move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2"/>
                      </a:lnTo>
                      <a:lnTo>
                        <a:pt x="14" y="24"/>
                      </a:lnTo>
                      <a:lnTo>
                        <a:pt x="16" y="26"/>
                      </a:lnTo>
                      <a:lnTo>
                        <a:pt x="17" y="29"/>
                      </a:lnTo>
                      <a:lnTo>
                        <a:pt x="18" y="32"/>
                      </a:lnTo>
                      <a:lnTo>
                        <a:pt x="19" y="35"/>
                      </a:lnTo>
                      <a:lnTo>
                        <a:pt x="19" y="38"/>
                      </a:lnTo>
                      <a:lnTo>
                        <a:pt x="20" y="41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8" y="52"/>
                      </a:lnTo>
                      <a:lnTo>
                        <a:pt x="17" y="55"/>
                      </a:lnTo>
                      <a:lnTo>
                        <a:pt x="15" y="58"/>
                      </a:lnTo>
                      <a:lnTo>
                        <a:pt x="13" y="60"/>
                      </a:lnTo>
                      <a:lnTo>
                        <a:pt x="12" y="63"/>
                      </a:lnTo>
                      <a:lnTo>
                        <a:pt x="10" y="65"/>
                      </a:lnTo>
                      <a:lnTo>
                        <a:pt x="7" y="66"/>
                      </a:lnTo>
                      <a:lnTo>
                        <a:pt x="5" y="67"/>
                      </a:lnTo>
                      <a:lnTo>
                        <a:pt x="3" y="68"/>
                      </a:lnTo>
                      <a:lnTo>
                        <a:pt x="1" y="68"/>
                      </a:lnTo>
                      <a:lnTo>
                        <a:pt x="0" y="86"/>
                      </a:lnTo>
                      <a:lnTo>
                        <a:pt x="1" y="87"/>
                      </a:lnTo>
                      <a:lnTo>
                        <a:pt x="4" y="86"/>
                      </a:lnTo>
                      <a:lnTo>
                        <a:pt x="7" y="85"/>
                      </a:lnTo>
                      <a:lnTo>
                        <a:pt x="10" y="84"/>
                      </a:lnTo>
                      <a:lnTo>
                        <a:pt x="13" y="82"/>
                      </a:lnTo>
                      <a:lnTo>
                        <a:pt x="16" y="80"/>
                      </a:lnTo>
                      <a:lnTo>
                        <a:pt x="19" y="78"/>
                      </a:lnTo>
                      <a:lnTo>
                        <a:pt x="22" y="75"/>
                      </a:lnTo>
                      <a:lnTo>
                        <a:pt x="24" y="71"/>
                      </a:lnTo>
                      <a:lnTo>
                        <a:pt x="27" y="68"/>
                      </a:lnTo>
                      <a:lnTo>
                        <a:pt x="28" y="64"/>
                      </a:lnTo>
                      <a:lnTo>
                        <a:pt x="29" y="60"/>
                      </a:lnTo>
                      <a:lnTo>
                        <a:pt x="31" y="55"/>
                      </a:lnTo>
                      <a:lnTo>
                        <a:pt x="32" y="51"/>
                      </a:lnTo>
                      <a:lnTo>
                        <a:pt x="33" y="46"/>
                      </a:lnTo>
                      <a:lnTo>
                        <a:pt x="33" y="42"/>
                      </a:lnTo>
                      <a:lnTo>
                        <a:pt x="33" y="37"/>
                      </a:lnTo>
                      <a:lnTo>
                        <a:pt x="33" y="33"/>
                      </a:lnTo>
                      <a:lnTo>
                        <a:pt x="32" y="28"/>
                      </a:lnTo>
                      <a:lnTo>
                        <a:pt x="31" y="25"/>
                      </a:lnTo>
                      <a:lnTo>
                        <a:pt x="30" y="20"/>
                      </a:lnTo>
                      <a:lnTo>
                        <a:pt x="28" y="17"/>
                      </a:lnTo>
                      <a:lnTo>
                        <a:pt x="26" y="13"/>
                      </a:lnTo>
                      <a:lnTo>
                        <a:pt x="24" y="10"/>
                      </a:lnTo>
                      <a:lnTo>
                        <a:pt x="21" y="8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3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79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3546" y="3334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480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0" y="3379"/>
                  <a:ext cx="108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481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3303" y="3376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</p:grpSp>
        </p:grpSp>
        <p:pic>
          <p:nvPicPr>
            <p:cNvPr id="192" name="Picture 88" descr="aeropuert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23" y="4992837"/>
              <a:ext cx="1627188" cy="95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" name="Line 89"/>
            <p:cNvSpPr>
              <a:spLocks noChangeShapeType="1"/>
            </p:cNvSpPr>
            <p:nvPr/>
          </p:nvSpPr>
          <p:spPr bwMode="auto">
            <a:xfrm>
              <a:off x="3642292" y="5240746"/>
              <a:ext cx="395318" cy="3400"/>
            </a:xfrm>
            <a:prstGeom prst="line">
              <a:avLst/>
            </a:prstGeom>
            <a:noFill/>
            <a:ln w="38100">
              <a:solidFill>
                <a:srgbClr val="68B01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grpSp>
          <p:nvGrpSpPr>
            <p:cNvPr id="194" name="Group 90"/>
            <p:cNvGrpSpPr>
              <a:grpSpLocks/>
            </p:cNvGrpSpPr>
            <p:nvPr/>
          </p:nvGrpSpPr>
          <p:grpSpPr bwMode="auto">
            <a:xfrm>
              <a:off x="7033207" y="5096804"/>
              <a:ext cx="952499" cy="295275"/>
              <a:chOff x="3294" y="3190"/>
              <a:chExt cx="729" cy="225"/>
            </a:xfrm>
          </p:grpSpPr>
          <p:grpSp>
            <p:nvGrpSpPr>
              <p:cNvPr id="435" name="Group 91"/>
              <p:cNvGrpSpPr>
                <a:grpSpLocks/>
              </p:cNvGrpSpPr>
              <p:nvPr/>
            </p:nvGrpSpPr>
            <p:grpSpPr bwMode="auto">
              <a:xfrm>
                <a:off x="3590" y="3206"/>
                <a:ext cx="433" cy="205"/>
                <a:chOff x="1847" y="1782"/>
                <a:chExt cx="344" cy="163"/>
              </a:xfrm>
            </p:grpSpPr>
            <p:sp>
              <p:nvSpPr>
                <p:cNvPr id="455" name="Oval 92"/>
                <p:cNvSpPr>
                  <a:spLocks noChangeArrowheads="1"/>
                </p:cNvSpPr>
                <p:nvPr/>
              </p:nvSpPr>
              <p:spPr bwMode="auto">
                <a:xfrm>
                  <a:off x="1870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56" name="Oval 93"/>
                <p:cNvSpPr>
                  <a:spLocks noChangeArrowheads="1"/>
                </p:cNvSpPr>
                <p:nvPr/>
              </p:nvSpPr>
              <p:spPr bwMode="auto">
                <a:xfrm>
                  <a:off x="1933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57" name="Oval 94"/>
                <p:cNvSpPr>
                  <a:spLocks noChangeArrowheads="1"/>
                </p:cNvSpPr>
                <p:nvPr/>
              </p:nvSpPr>
              <p:spPr bwMode="auto">
                <a:xfrm>
                  <a:off x="1996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58" name="Oval 95"/>
                <p:cNvSpPr>
                  <a:spLocks noChangeArrowheads="1"/>
                </p:cNvSpPr>
                <p:nvPr/>
              </p:nvSpPr>
              <p:spPr bwMode="auto">
                <a:xfrm>
                  <a:off x="2063" y="1908"/>
                  <a:ext cx="37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59" name="Oval 96"/>
                <p:cNvSpPr>
                  <a:spLocks noChangeArrowheads="1"/>
                </p:cNvSpPr>
                <p:nvPr/>
              </p:nvSpPr>
              <p:spPr bwMode="auto">
                <a:xfrm>
                  <a:off x="2131" y="1908"/>
                  <a:ext cx="36" cy="37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60" name="Rectangle 97"/>
                <p:cNvSpPr>
                  <a:spLocks noChangeArrowheads="1"/>
                </p:cNvSpPr>
                <p:nvPr/>
              </p:nvSpPr>
              <p:spPr bwMode="auto">
                <a:xfrm>
                  <a:off x="1847" y="1895"/>
                  <a:ext cx="344" cy="2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  <p:sp>
              <p:nvSpPr>
                <p:cNvPr id="461" name="Rectangle 98"/>
                <p:cNvSpPr>
                  <a:spLocks noChangeArrowheads="1"/>
                </p:cNvSpPr>
                <p:nvPr/>
              </p:nvSpPr>
              <p:spPr bwMode="auto">
                <a:xfrm>
                  <a:off x="1875" y="1782"/>
                  <a:ext cx="287" cy="11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es-PE" altLang="es-PE" sz="2000">
                    <a:latin typeface="+mn-lt"/>
                  </a:endParaRPr>
                </a:p>
              </p:txBody>
            </p:sp>
          </p:grpSp>
          <p:grpSp>
            <p:nvGrpSpPr>
              <p:cNvPr id="436" name="Group 99"/>
              <p:cNvGrpSpPr>
                <a:grpSpLocks/>
              </p:cNvGrpSpPr>
              <p:nvPr/>
            </p:nvGrpSpPr>
            <p:grpSpPr bwMode="auto">
              <a:xfrm>
                <a:off x="3294" y="3190"/>
                <a:ext cx="283" cy="225"/>
                <a:chOff x="3294" y="3190"/>
                <a:chExt cx="283" cy="225"/>
              </a:xfrm>
            </p:grpSpPr>
            <p:sp>
              <p:nvSpPr>
                <p:cNvPr id="437" name="Freeform 100"/>
                <p:cNvSpPr>
                  <a:spLocks/>
                </p:cNvSpPr>
                <p:nvPr/>
              </p:nvSpPr>
              <p:spPr bwMode="auto">
                <a:xfrm flipH="1">
                  <a:off x="3294" y="3279"/>
                  <a:ext cx="283" cy="106"/>
                </a:xfrm>
                <a:custGeom>
                  <a:avLst/>
                  <a:gdLst>
                    <a:gd name="T0" fmla="*/ 3 w 179"/>
                    <a:gd name="T1" fmla="*/ 7 h 104"/>
                    <a:gd name="T2" fmla="*/ 0 w 179"/>
                    <a:gd name="T3" fmla="*/ 57 h 104"/>
                    <a:gd name="T4" fmla="*/ 27 w 179"/>
                    <a:gd name="T5" fmla="*/ 57 h 104"/>
                    <a:gd name="T6" fmla="*/ 25 w 179"/>
                    <a:gd name="T7" fmla="*/ 88 h 104"/>
                    <a:gd name="T8" fmla="*/ 52 w 179"/>
                    <a:gd name="T9" fmla="*/ 87 h 104"/>
                    <a:gd name="T10" fmla="*/ 63 w 179"/>
                    <a:gd name="T11" fmla="*/ 105 h 104"/>
                    <a:gd name="T12" fmla="*/ 179 w 179"/>
                    <a:gd name="T13" fmla="*/ 102 h 104"/>
                    <a:gd name="T14" fmla="*/ 193 w 179"/>
                    <a:gd name="T15" fmla="*/ 66 h 104"/>
                    <a:gd name="T16" fmla="*/ 226 w 179"/>
                    <a:gd name="T17" fmla="*/ 54 h 104"/>
                    <a:gd name="T18" fmla="*/ 253 w 179"/>
                    <a:gd name="T19" fmla="*/ 70 h 104"/>
                    <a:gd name="T20" fmla="*/ 251 w 179"/>
                    <a:gd name="T21" fmla="*/ 100 h 104"/>
                    <a:gd name="T22" fmla="*/ 275 w 179"/>
                    <a:gd name="T23" fmla="*/ 100 h 104"/>
                    <a:gd name="T24" fmla="*/ 281 w 179"/>
                    <a:gd name="T25" fmla="*/ 0 h 104"/>
                    <a:gd name="T26" fmla="*/ 196 w 179"/>
                    <a:gd name="T27" fmla="*/ 2 h 104"/>
                    <a:gd name="T28" fmla="*/ 161 w 179"/>
                    <a:gd name="T29" fmla="*/ 32 h 104"/>
                    <a:gd name="T30" fmla="*/ 153 w 179"/>
                    <a:gd name="T31" fmla="*/ 32 h 104"/>
                    <a:gd name="T32" fmla="*/ 157 w 179"/>
                    <a:gd name="T33" fmla="*/ 3 h 104"/>
                    <a:gd name="T34" fmla="*/ 3 w 179"/>
                    <a:gd name="T35" fmla="*/ 7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9" h="104">
                      <a:moveTo>
                        <a:pt x="2" y="7"/>
                      </a:moveTo>
                      <a:lnTo>
                        <a:pt x="0" y="56"/>
                      </a:lnTo>
                      <a:lnTo>
                        <a:pt x="17" y="56"/>
                      </a:lnTo>
                      <a:lnTo>
                        <a:pt x="16" y="86"/>
                      </a:lnTo>
                      <a:lnTo>
                        <a:pt x="33" y="85"/>
                      </a:lnTo>
                      <a:lnTo>
                        <a:pt x="40" y="103"/>
                      </a:lnTo>
                      <a:lnTo>
                        <a:pt x="113" y="100"/>
                      </a:lnTo>
                      <a:lnTo>
                        <a:pt x="122" y="65"/>
                      </a:lnTo>
                      <a:lnTo>
                        <a:pt x="143" y="53"/>
                      </a:lnTo>
                      <a:lnTo>
                        <a:pt x="160" y="69"/>
                      </a:lnTo>
                      <a:lnTo>
                        <a:pt x="159" y="98"/>
                      </a:lnTo>
                      <a:lnTo>
                        <a:pt x="174" y="98"/>
                      </a:lnTo>
                      <a:lnTo>
                        <a:pt x="178" y="0"/>
                      </a:lnTo>
                      <a:lnTo>
                        <a:pt x="124" y="2"/>
                      </a:lnTo>
                      <a:lnTo>
                        <a:pt x="102" y="31"/>
                      </a:lnTo>
                      <a:lnTo>
                        <a:pt x="97" y="31"/>
                      </a:lnTo>
                      <a:lnTo>
                        <a:pt x="99" y="3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FFEA00"/>
                </a:solidFill>
                <a:ln w="12700" cap="rnd" cmpd="sng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38" name="Freeform 101"/>
                <p:cNvSpPr>
                  <a:spLocks/>
                </p:cNvSpPr>
                <p:nvPr/>
              </p:nvSpPr>
              <p:spPr bwMode="auto">
                <a:xfrm flipH="1">
                  <a:off x="3322" y="3334"/>
                  <a:ext cx="65" cy="61"/>
                </a:xfrm>
                <a:custGeom>
                  <a:avLst/>
                  <a:gdLst>
                    <a:gd name="T0" fmla="*/ 63 w 41"/>
                    <a:gd name="T1" fmla="*/ 29 h 59"/>
                    <a:gd name="T2" fmla="*/ 63 w 41"/>
                    <a:gd name="T3" fmla="*/ 26 h 59"/>
                    <a:gd name="T4" fmla="*/ 62 w 41"/>
                    <a:gd name="T5" fmla="*/ 23 h 59"/>
                    <a:gd name="T6" fmla="*/ 63 w 41"/>
                    <a:gd name="T7" fmla="*/ 20 h 59"/>
                    <a:gd name="T8" fmla="*/ 62 w 41"/>
                    <a:gd name="T9" fmla="*/ 18 h 59"/>
                    <a:gd name="T10" fmla="*/ 60 w 41"/>
                    <a:gd name="T11" fmla="*/ 14 h 59"/>
                    <a:gd name="T12" fmla="*/ 59 w 41"/>
                    <a:gd name="T13" fmla="*/ 11 h 59"/>
                    <a:gd name="T14" fmla="*/ 55 w 41"/>
                    <a:gd name="T15" fmla="*/ 9 h 59"/>
                    <a:gd name="T16" fmla="*/ 54 w 41"/>
                    <a:gd name="T17" fmla="*/ 7 h 59"/>
                    <a:gd name="T18" fmla="*/ 52 w 41"/>
                    <a:gd name="T19" fmla="*/ 5 h 59"/>
                    <a:gd name="T20" fmla="*/ 49 w 41"/>
                    <a:gd name="T21" fmla="*/ 4 h 59"/>
                    <a:gd name="T22" fmla="*/ 46 w 41"/>
                    <a:gd name="T23" fmla="*/ 3 h 59"/>
                    <a:gd name="T24" fmla="*/ 43 w 41"/>
                    <a:gd name="T25" fmla="*/ 2 h 59"/>
                    <a:gd name="T26" fmla="*/ 41 w 41"/>
                    <a:gd name="T27" fmla="*/ 1 h 59"/>
                    <a:gd name="T28" fmla="*/ 38 w 41"/>
                    <a:gd name="T29" fmla="*/ 0 h 59"/>
                    <a:gd name="T30" fmla="*/ 35 w 41"/>
                    <a:gd name="T31" fmla="*/ 0 h 59"/>
                    <a:gd name="T32" fmla="*/ 30 w 41"/>
                    <a:gd name="T33" fmla="*/ 0 h 59"/>
                    <a:gd name="T34" fmla="*/ 29 w 41"/>
                    <a:gd name="T35" fmla="*/ 1 h 59"/>
                    <a:gd name="T36" fmla="*/ 25 w 41"/>
                    <a:gd name="T37" fmla="*/ 2 h 59"/>
                    <a:gd name="T38" fmla="*/ 21 w 41"/>
                    <a:gd name="T39" fmla="*/ 3 h 59"/>
                    <a:gd name="T40" fmla="*/ 19 w 41"/>
                    <a:gd name="T41" fmla="*/ 4 h 59"/>
                    <a:gd name="T42" fmla="*/ 16 w 41"/>
                    <a:gd name="T43" fmla="*/ 5 h 59"/>
                    <a:gd name="T44" fmla="*/ 13 w 41"/>
                    <a:gd name="T45" fmla="*/ 7 h 59"/>
                    <a:gd name="T46" fmla="*/ 11 w 41"/>
                    <a:gd name="T47" fmla="*/ 10 h 59"/>
                    <a:gd name="T48" fmla="*/ 8 w 41"/>
                    <a:gd name="T49" fmla="*/ 12 h 59"/>
                    <a:gd name="T50" fmla="*/ 6 w 41"/>
                    <a:gd name="T51" fmla="*/ 14 h 59"/>
                    <a:gd name="T52" fmla="*/ 5 w 41"/>
                    <a:gd name="T53" fmla="*/ 18 h 59"/>
                    <a:gd name="T54" fmla="*/ 3 w 41"/>
                    <a:gd name="T55" fmla="*/ 21 h 59"/>
                    <a:gd name="T56" fmla="*/ 2 w 41"/>
                    <a:gd name="T57" fmla="*/ 23 h 59"/>
                    <a:gd name="T58" fmla="*/ 2 w 41"/>
                    <a:gd name="T59" fmla="*/ 26 h 59"/>
                    <a:gd name="T60" fmla="*/ 0 w 41"/>
                    <a:gd name="T61" fmla="*/ 30 h 59"/>
                    <a:gd name="T62" fmla="*/ 0 w 41"/>
                    <a:gd name="T63" fmla="*/ 33 h 59"/>
                    <a:gd name="T64" fmla="*/ 0 w 41"/>
                    <a:gd name="T65" fmla="*/ 36 h 59"/>
                    <a:gd name="T66" fmla="*/ 2 w 41"/>
                    <a:gd name="T67" fmla="*/ 39 h 59"/>
                    <a:gd name="T68" fmla="*/ 2 w 41"/>
                    <a:gd name="T69" fmla="*/ 41 h 59"/>
                    <a:gd name="T70" fmla="*/ 3 w 41"/>
                    <a:gd name="T71" fmla="*/ 44 h 59"/>
                    <a:gd name="T72" fmla="*/ 5 w 41"/>
                    <a:gd name="T73" fmla="*/ 48 h 59"/>
                    <a:gd name="T74" fmla="*/ 6 w 41"/>
                    <a:gd name="T75" fmla="*/ 50 h 59"/>
                    <a:gd name="T76" fmla="*/ 8 w 41"/>
                    <a:gd name="T77" fmla="*/ 52 h 59"/>
                    <a:gd name="T78" fmla="*/ 10 w 41"/>
                    <a:gd name="T79" fmla="*/ 54 h 59"/>
                    <a:gd name="T80" fmla="*/ 13 w 41"/>
                    <a:gd name="T81" fmla="*/ 56 h 59"/>
                    <a:gd name="T82" fmla="*/ 16 w 41"/>
                    <a:gd name="T83" fmla="*/ 57 h 59"/>
                    <a:gd name="T84" fmla="*/ 19 w 41"/>
                    <a:gd name="T85" fmla="*/ 58 h 59"/>
                    <a:gd name="T86" fmla="*/ 22 w 41"/>
                    <a:gd name="T87" fmla="*/ 59 h 59"/>
                    <a:gd name="T88" fmla="*/ 25 w 41"/>
                    <a:gd name="T89" fmla="*/ 60 h 59"/>
                    <a:gd name="T90" fmla="*/ 29 w 41"/>
                    <a:gd name="T91" fmla="*/ 60 h 59"/>
                    <a:gd name="T92" fmla="*/ 30 w 41"/>
                    <a:gd name="T93" fmla="*/ 60 h 59"/>
                    <a:gd name="T94" fmla="*/ 35 w 41"/>
                    <a:gd name="T95" fmla="*/ 60 h 59"/>
                    <a:gd name="T96" fmla="*/ 36 w 41"/>
                    <a:gd name="T97" fmla="*/ 59 h 59"/>
                    <a:gd name="T98" fmla="*/ 41 w 41"/>
                    <a:gd name="T99" fmla="*/ 58 h 59"/>
                    <a:gd name="T100" fmla="*/ 44 w 41"/>
                    <a:gd name="T101" fmla="*/ 57 h 59"/>
                    <a:gd name="T102" fmla="*/ 48 w 41"/>
                    <a:gd name="T103" fmla="*/ 55 h 59"/>
                    <a:gd name="T104" fmla="*/ 49 w 41"/>
                    <a:gd name="T105" fmla="*/ 53 h 59"/>
                    <a:gd name="T106" fmla="*/ 52 w 41"/>
                    <a:gd name="T107" fmla="*/ 52 h 59"/>
                    <a:gd name="T108" fmla="*/ 55 w 41"/>
                    <a:gd name="T109" fmla="*/ 50 h 59"/>
                    <a:gd name="T110" fmla="*/ 57 w 41"/>
                    <a:gd name="T111" fmla="*/ 47 h 59"/>
                    <a:gd name="T112" fmla="*/ 59 w 41"/>
                    <a:gd name="T113" fmla="*/ 43 h 59"/>
                    <a:gd name="T114" fmla="*/ 60 w 41"/>
                    <a:gd name="T115" fmla="*/ 41 h 59"/>
                    <a:gd name="T116" fmla="*/ 62 w 41"/>
                    <a:gd name="T117" fmla="*/ 38 h 59"/>
                    <a:gd name="T118" fmla="*/ 63 w 41"/>
                    <a:gd name="T119" fmla="*/ 35 h 59"/>
                    <a:gd name="T120" fmla="*/ 63 w 41"/>
                    <a:gd name="T121" fmla="*/ 32 h 59"/>
                    <a:gd name="T122" fmla="*/ 63 w 41"/>
                    <a:gd name="T123" fmla="*/ 29 h 5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1" h="59">
                      <a:moveTo>
                        <a:pt x="40" y="28"/>
                      </a:moveTo>
                      <a:lnTo>
                        <a:pt x="40" y="25"/>
                      </a:lnTo>
                      <a:lnTo>
                        <a:pt x="39" y="22"/>
                      </a:lnTo>
                      <a:lnTo>
                        <a:pt x="40" y="19"/>
                      </a:lnTo>
                      <a:lnTo>
                        <a:pt x="39" y="17"/>
                      </a:lnTo>
                      <a:lnTo>
                        <a:pt x="38" y="14"/>
                      </a:lnTo>
                      <a:lnTo>
                        <a:pt x="37" y="11"/>
                      </a:lnTo>
                      <a:lnTo>
                        <a:pt x="35" y="9"/>
                      </a:lnTo>
                      <a:lnTo>
                        <a:pt x="34" y="7"/>
                      </a:lnTo>
                      <a:lnTo>
                        <a:pt x="33" y="5"/>
                      </a:lnTo>
                      <a:lnTo>
                        <a:pt x="31" y="4"/>
                      </a:lnTo>
                      <a:lnTo>
                        <a:pt x="29" y="3"/>
                      </a:lnTo>
                      <a:lnTo>
                        <a:pt x="27" y="2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6" y="2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4" y="14"/>
                      </a:lnTo>
                      <a:lnTo>
                        <a:pt x="3" y="17"/>
                      </a:lnTo>
                      <a:lnTo>
                        <a:pt x="2" y="20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5"/>
                      </a:lnTo>
                      <a:lnTo>
                        <a:pt x="1" y="38"/>
                      </a:lnTo>
                      <a:lnTo>
                        <a:pt x="1" y="40"/>
                      </a:lnTo>
                      <a:lnTo>
                        <a:pt x="2" y="43"/>
                      </a:lnTo>
                      <a:lnTo>
                        <a:pt x="3" y="46"/>
                      </a:lnTo>
                      <a:lnTo>
                        <a:pt x="4" y="48"/>
                      </a:lnTo>
                      <a:lnTo>
                        <a:pt x="5" y="50"/>
                      </a:lnTo>
                      <a:lnTo>
                        <a:pt x="6" y="52"/>
                      </a:lnTo>
                      <a:lnTo>
                        <a:pt x="8" y="54"/>
                      </a:lnTo>
                      <a:lnTo>
                        <a:pt x="10" y="55"/>
                      </a:lnTo>
                      <a:lnTo>
                        <a:pt x="12" y="56"/>
                      </a:lnTo>
                      <a:lnTo>
                        <a:pt x="14" y="57"/>
                      </a:lnTo>
                      <a:lnTo>
                        <a:pt x="16" y="58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22" y="58"/>
                      </a:lnTo>
                      <a:lnTo>
                        <a:pt x="23" y="57"/>
                      </a:lnTo>
                      <a:lnTo>
                        <a:pt x="26" y="56"/>
                      </a:lnTo>
                      <a:lnTo>
                        <a:pt x="28" y="55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3" y="50"/>
                      </a:lnTo>
                      <a:lnTo>
                        <a:pt x="35" y="48"/>
                      </a:lnTo>
                      <a:lnTo>
                        <a:pt x="36" y="45"/>
                      </a:lnTo>
                      <a:lnTo>
                        <a:pt x="37" y="42"/>
                      </a:lnTo>
                      <a:lnTo>
                        <a:pt x="38" y="40"/>
                      </a:lnTo>
                      <a:lnTo>
                        <a:pt x="39" y="37"/>
                      </a:lnTo>
                      <a:lnTo>
                        <a:pt x="40" y="34"/>
                      </a:lnTo>
                      <a:lnTo>
                        <a:pt x="40" y="31"/>
                      </a:lnTo>
                      <a:lnTo>
                        <a:pt x="40" y="2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39" name="Freeform 102"/>
                <p:cNvSpPr>
                  <a:spLocks/>
                </p:cNvSpPr>
                <p:nvPr/>
              </p:nvSpPr>
              <p:spPr bwMode="auto">
                <a:xfrm flipH="1">
                  <a:off x="3523" y="3364"/>
                  <a:ext cx="33" cy="39"/>
                </a:xfrm>
                <a:custGeom>
                  <a:avLst/>
                  <a:gdLst>
                    <a:gd name="T0" fmla="*/ 31 w 21"/>
                    <a:gd name="T1" fmla="*/ 18 h 38"/>
                    <a:gd name="T2" fmla="*/ 31 w 21"/>
                    <a:gd name="T3" fmla="*/ 16 h 38"/>
                    <a:gd name="T4" fmla="*/ 31 w 21"/>
                    <a:gd name="T5" fmla="*/ 13 h 38"/>
                    <a:gd name="T6" fmla="*/ 31 w 21"/>
                    <a:gd name="T7" fmla="*/ 11 h 38"/>
                    <a:gd name="T8" fmla="*/ 30 w 21"/>
                    <a:gd name="T9" fmla="*/ 9 h 38"/>
                    <a:gd name="T10" fmla="*/ 28 w 21"/>
                    <a:gd name="T11" fmla="*/ 7 h 38"/>
                    <a:gd name="T12" fmla="*/ 27 w 21"/>
                    <a:gd name="T13" fmla="*/ 5 h 38"/>
                    <a:gd name="T14" fmla="*/ 25 w 21"/>
                    <a:gd name="T15" fmla="*/ 3 h 38"/>
                    <a:gd name="T16" fmla="*/ 24 w 21"/>
                    <a:gd name="T17" fmla="*/ 2 h 38"/>
                    <a:gd name="T18" fmla="*/ 22 w 21"/>
                    <a:gd name="T19" fmla="*/ 1 h 38"/>
                    <a:gd name="T20" fmla="*/ 20 w 21"/>
                    <a:gd name="T21" fmla="*/ 0 h 38"/>
                    <a:gd name="T22" fmla="*/ 17 w 21"/>
                    <a:gd name="T23" fmla="*/ 0 h 38"/>
                    <a:gd name="T24" fmla="*/ 16 w 21"/>
                    <a:gd name="T25" fmla="*/ 0 h 38"/>
                    <a:gd name="T26" fmla="*/ 13 w 21"/>
                    <a:gd name="T27" fmla="*/ 1 h 38"/>
                    <a:gd name="T28" fmla="*/ 13 w 21"/>
                    <a:gd name="T29" fmla="*/ 1 h 38"/>
                    <a:gd name="T30" fmla="*/ 9 w 21"/>
                    <a:gd name="T31" fmla="*/ 2 h 38"/>
                    <a:gd name="T32" fmla="*/ 8 w 21"/>
                    <a:gd name="T33" fmla="*/ 3 h 38"/>
                    <a:gd name="T34" fmla="*/ 6 w 21"/>
                    <a:gd name="T35" fmla="*/ 5 h 38"/>
                    <a:gd name="T36" fmla="*/ 5 w 21"/>
                    <a:gd name="T37" fmla="*/ 7 h 38"/>
                    <a:gd name="T38" fmla="*/ 3 w 21"/>
                    <a:gd name="T39" fmla="*/ 9 h 38"/>
                    <a:gd name="T40" fmla="*/ 2 w 21"/>
                    <a:gd name="T41" fmla="*/ 11 h 38"/>
                    <a:gd name="T42" fmla="*/ 2 w 21"/>
                    <a:gd name="T43" fmla="*/ 14 h 38"/>
                    <a:gd name="T44" fmla="*/ 0 w 21"/>
                    <a:gd name="T45" fmla="*/ 16 h 38"/>
                    <a:gd name="T46" fmla="*/ 0 w 21"/>
                    <a:gd name="T47" fmla="*/ 20 h 38"/>
                    <a:gd name="T48" fmla="*/ 0 w 21"/>
                    <a:gd name="T49" fmla="*/ 22 h 38"/>
                    <a:gd name="T50" fmla="*/ 0 w 21"/>
                    <a:gd name="T51" fmla="*/ 24 h 38"/>
                    <a:gd name="T52" fmla="*/ 0 w 21"/>
                    <a:gd name="T53" fmla="*/ 28 h 38"/>
                    <a:gd name="T54" fmla="*/ 2 w 21"/>
                    <a:gd name="T55" fmla="*/ 30 h 38"/>
                    <a:gd name="T56" fmla="*/ 3 w 21"/>
                    <a:gd name="T57" fmla="*/ 31 h 38"/>
                    <a:gd name="T58" fmla="*/ 5 w 21"/>
                    <a:gd name="T59" fmla="*/ 33 h 38"/>
                    <a:gd name="T60" fmla="*/ 5 w 21"/>
                    <a:gd name="T61" fmla="*/ 35 h 38"/>
                    <a:gd name="T62" fmla="*/ 8 w 21"/>
                    <a:gd name="T63" fmla="*/ 36 h 38"/>
                    <a:gd name="T64" fmla="*/ 9 w 21"/>
                    <a:gd name="T65" fmla="*/ 37 h 38"/>
                    <a:gd name="T66" fmla="*/ 11 w 21"/>
                    <a:gd name="T67" fmla="*/ 38 h 38"/>
                    <a:gd name="T68" fmla="*/ 13 w 21"/>
                    <a:gd name="T69" fmla="*/ 38 h 38"/>
                    <a:gd name="T70" fmla="*/ 16 w 21"/>
                    <a:gd name="T71" fmla="*/ 38 h 38"/>
                    <a:gd name="T72" fmla="*/ 17 w 21"/>
                    <a:gd name="T73" fmla="*/ 38 h 38"/>
                    <a:gd name="T74" fmla="*/ 19 w 21"/>
                    <a:gd name="T75" fmla="*/ 37 h 38"/>
                    <a:gd name="T76" fmla="*/ 22 w 21"/>
                    <a:gd name="T77" fmla="*/ 36 h 38"/>
                    <a:gd name="T78" fmla="*/ 24 w 21"/>
                    <a:gd name="T79" fmla="*/ 35 h 38"/>
                    <a:gd name="T80" fmla="*/ 25 w 21"/>
                    <a:gd name="T81" fmla="*/ 33 h 38"/>
                    <a:gd name="T82" fmla="*/ 27 w 21"/>
                    <a:gd name="T83" fmla="*/ 31 h 38"/>
                    <a:gd name="T84" fmla="*/ 28 w 21"/>
                    <a:gd name="T85" fmla="*/ 30 h 38"/>
                    <a:gd name="T86" fmla="*/ 30 w 21"/>
                    <a:gd name="T87" fmla="*/ 27 h 38"/>
                    <a:gd name="T88" fmla="*/ 30 w 21"/>
                    <a:gd name="T89" fmla="*/ 25 h 38"/>
                    <a:gd name="T90" fmla="*/ 31 w 21"/>
                    <a:gd name="T91" fmla="*/ 22 h 38"/>
                    <a:gd name="T92" fmla="*/ 31 w 21"/>
                    <a:gd name="T93" fmla="*/ 20 h 38"/>
                    <a:gd name="T94" fmla="*/ 31 w 21"/>
                    <a:gd name="T95" fmla="*/ 1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1" h="38">
                      <a:moveTo>
                        <a:pt x="20" y="18"/>
                      </a:moveTo>
                      <a:lnTo>
                        <a:pt x="20" y="16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19" y="9"/>
                      </a:ln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6" y="3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2" y="30"/>
                      </a:lnTo>
                      <a:lnTo>
                        <a:pt x="3" y="32"/>
                      </a:lnTo>
                      <a:lnTo>
                        <a:pt x="3" y="34"/>
                      </a:lnTo>
                      <a:lnTo>
                        <a:pt x="5" y="35"/>
                      </a:lnTo>
                      <a:lnTo>
                        <a:pt x="6" y="36"/>
                      </a:lnTo>
                      <a:lnTo>
                        <a:pt x="7" y="37"/>
                      </a:lnTo>
                      <a:lnTo>
                        <a:pt x="8" y="37"/>
                      </a:lnTo>
                      <a:lnTo>
                        <a:pt x="10" y="37"/>
                      </a:lnTo>
                      <a:lnTo>
                        <a:pt x="11" y="37"/>
                      </a:lnTo>
                      <a:lnTo>
                        <a:pt x="12" y="36"/>
                      </a:lnTo>
                      <a:lnTo>
                        <a:pt x="14" y="35"/>
                      </a:lnTo>
                      <a:lnTo>
                        <a:pt x="15" y="34"/>
                      </a:lnTo>
                      <a:lnTo>
                        <a:pt x="16" y="32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20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</a:path>
                  </a:pathLst>
                </a:custGeom>
                <a:solidFill>
                  <a:srgbClr val="B5B5B5"/>
                </a:solidFill>
                <a:ln w="12700" cap="rnd" cmpd="sng">
                  <a:solidFill>
                    <a:srgbClr val="B5B5B5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0" name="Freeform 103"/>
                <p:cNvSpPr>
                  <a:spLocks/>
                </p:cNvSpPr>
                <p:nvPr/>
              </p:nvSpPr>
              <p:spPr bwMode="auto">
                <a:xfrm flipH="1">
                  <a:off x="3416" y="3282"/>
                  <a:ext cx="161" cy="103"/>
                </a:xfrm>
                <a:custGeom>
                  <a:avLst/>
                  <a:gdLst>
                    <a:gd name="T0" fmla="*/ 0 w 102"/>
                    <a:gd name="T1" fmla="*/ 55 h 101"/>
                    <a:gd name="T2" fmla="*/ 3 w 102"/>
                    <a:gd name="T3" fmla="*/ 4 h 101"/>
                    <a:gd name="T4" fmla="*/ 159 w 102"/>
                    <a:gd name="T5" fmla="*/ 0 h 101"/>
                    <a:gd name="T6" fmla="*/ 153 w 102"/>
                    <a:gd name="T7" fmla="*/ 100 h 101"/>
                    <a:gd name="T8" fmla="*/ 85 w 102"/>
                    <a:gd name="T9" fmla="*/ 102 h 101"/>
                    <a:gd name="T10" fmla="*/ 85 w 102"/>
                    <a:gd name="T11" fmla="*/ 97 h 101"/>
                    <a:gd name="T12" fmla="*/ 84 w 102"/>
                    <a:gd name="T13" fmla="*/ 92 h 101"/>
                    <a:gd name="T14" fmla="*/ 84 w 102"/>
                    <a:gd name="T15" fmla="*/ 87 h 101"/>
                    <a:gd name="T16" fmla="*/ 82 w 102"/>
                    <a:gd name="T17" fmla="*/ 82 h 101"/>
                    <a:gd name="T18" fmla="*/ 81 w 102"/>
                    <a:gd name="T19" fmla="*/ 78 h 101"/>
                    <a:gd name="T20" fmla="*/ 77 w 102"/>
                    <a:gd name="T21" fmla="*/ 73 h 101"/>
                    <a:gd name="T22" fmla="*/ 74 w 102"/>
                    <a:gd name="T23" fmla="*/ 69 h 101"/>
                    <a:gd name="T24" fmla="*/ 71 w 102"/>
                    <a:gd name="T25" fmla="*/ 66 h 101"/>
                    <a:gd name="T26" fmla="*/ 68 w 102"/>
                    <a:gd name="T27" fmla="*/ 63 h 101"/>
                    <a:gd name="T28" fmla="*/ 63 w 102"/>
                    <a:gd name="T29" fmla="*/ 60 h 101"/>
                    <a:gd name="T30" fmla="*/ 58 w 102"/>
                    <a:gd name="T31" fmla="*/ 58 h 101"/>
                    <a:gd name="T32" fmla="*/ 54 w 102"/>
                    <a:gd name="T33" fmla="*/ 56 h 101"/>
                    <a:gd name="T34" fmla="*/ 49 w 102"/>
                    <a:gd name="T35" fmla="*/ 55 h 101"/>
                    <a:gd name="T36" fmla="*/ 44 w 102"/>
                    <a:gd name="T37" fmla="*/ 54 h 101"/>
                    <a:gd name="T38" fmla="*/ 43 w 102"/>
                    <a:gd name="T39" fmla="*/ 54 h 101"/>
                    <a:gd name="T40" fmla="*/ 0 w 102"/>
                    <a:gd name="T41" fmla="*/ 55 h 1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2" h="101">
                      <a:moveTo>
                        <a:pt x="0" y="54"/>
                      </a:moveTo>
                      <a:lnTo>
                        <a:pt x="2" y="4"/>
                      </a:lnTo>
                      <a:lnTo>
                        <a:pt x="101" y="0"/>
                      </a:lnTo>
                      <a:lnTo>
                        <a:pt x="97" y="98"/>
                      </a:lnTo>
                      <a:lnTo>
                        <a:pt x="54" y="100"/>
                      </a:lnTo>
                      <a:lnTo>
                        <a:pt x="54" y="95"/>
                      </a:lnTo>
                      <a:lnTo>
                        <a:pt x="53" y="90"/>
                      </a:lnTo>
                      <a:lnTo>
                        <a:pt x="53" y="85"/>
                      </a:lnTo>
                      <a:lnTo>
                        <a:pt x="52" y="80"/>
                      </a:lnTo>
                      <a:lnTo>
                        <a:pt x="51" y="76"/>
                      </a:lnTo>
                      <a:lnTo>
                        <a:pt x="49" y="72"/>
                      </a:lnTo>
                      <a:lnTo>
                        <a:pt x="47" y="68"/>
                      </a:lnTo>
                      <a:lnTo>
                        <a:pt x="45" y="65"/>
                      </a:lnTo>
                      <a:lnTo>
                        <a:pt x="43" y="62"/>
                      </a:lnTo>
                      <a:lnTo>
                        <a:pt x="40" y="59"/>
                      </a:lnTo>
                      <a:lnTo>
                        <a:pt x="37" y="57"/>
                      </a:lnTo>
                      <a:lnTo>
                        <a:pt x="34" y="55"/>
                      </a:lnTo>
                      <a:lnTo>
                        <a:pt x="31" y="54"/>
                      </a:lnTo>
                      <a:lnTo>
                        <a:pt x="28" y="53"/>
                      </a:lnTo>
                      <a:lnTo>
                        <a:pt x="27" y="53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1" name="Freeform 104"/>
                <p:cNvSpPr>
                  <a:spLocks/>
                </p:cNvSpPr>
                <p:nvPr/>
              </p:nvSpPr>
              <p:spPr bwMode="auto">
                <a:xfrm flipH="1">
                  <a:off x="3410" y="3379"/>
                  <a:ext cx="85" cy="17"/>
                </a:xfrm>
                <a:custGeom>
                  <a:avLst/>
                  <a:gdLst>
                    <a:gd name="T0" fmla="*/ 0 w 54"/>
                    <a:gd name="T1" fmla="*/ 2 h 17"/>
                    <a:gd name="T2" fmla="*/ 0 w 54"/>
                    <a:gd name="T3" fmla="*/ 16 h 17"/>
                    <a:gd name="T4" fmla="*/ 83 w 54"/>
                    <a:gd name="T5" fmla="*/ 13 h 17"/>
                    <a:gd name="T6" fmla="*/ 83 w 54"/>
                    <a:gd name="T7" fmla="*/ 0 h 17"/>
                    <a:gd name="T8" fmla="*/ 0 w 54"/>
                    <a:gd name="T9" fmla="*/ 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17">
                      <a:moveTo>
                        <a:pt x="0" y="2"/>
                      </a:moveTo>
                      <a:lnTo>
                        <a:pt x="0" y="16"/>
                      </a:lnTo>
                      <a:lnTo>
                        <a:pt x="53" y="13"/>
                      </a:lnTo>
                      <a:lnTo>
                        <a:pt x="5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2" name="Freeform 105"/>
                <p:cNvSpPr>
                  <a:spLocks/>
                </p:cNvSpPr>
                <p:nvPr/>
              </p:nvSpPr>
              <p:spPr bwMode="auto">
                <a:xfrm flipH="1">
                  <a:off x="3351" y="3259"/>
                  <a:ext cx="74" cy="54"/>
                </a:xfrm>
                <a:custGeom>
                  <a:avLst/>
                  <a:gdLst>
                    <a:gd name="T0" fmla="*/ 0 w 47"/>
                    <a:gd name="T1" fmla="*/ 53 h 52"/>
                    <a:gd name="T2" fmla="*/ 63 w 47"/>
                    <a:gd name="T3" fmla="*/ 0 h 52"/>
                    <a:gd name="T4" fmla="*/ 72 w 47"/>
                    <a:gd name="T5" fmla="*/ 23 h 52"/>
                    <a:gd name="T6" fmla="*/ 54 w 47"/>
                    <a:gd name="T7" fmla="*/ 24 h 52"/>
                    <a:gd name="T8" fmla="*/ 52 w 47"/>
                    <a:gd name="T9" fmla="*/ 51 h 52"/>
                    <a:gd name="T10" fmla="*/ 0 w 47"/>
                    <a:gd name="T11" fmla="*/ 53 h 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7" h="52">
                      <a:moveTo>
                        <a:pt x="0" y="51"/>
                      </a:moveTo>
                      <a:lnTo>
                        <a:pt x="40" y="0"/>
                      </a:lnTo>
                      <a:lnTo>
                        <a:pt x="46" y="22"/>
                      </a:lnTo>
                      <a:lnTo>
                        <a:pt x="34" y="23"/>
                      </a:lnTo>
                      <a:lnTo>
                        <a:pt x="33" y="49"/>
                      </a:lnTo>
                      <a:lnTo>
                        <a:pt x="0" y="51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3" name="Freeform 106"/>
                <p:cNvSpPr>
                  <a:spLocks/>
                </p:cNvSpPr>
                <p:nvPr/>
              </p:nvSpPr>
              <p:spPr bwMode="auto">
                <a:xfrm flipH="1">
                  <a:off x="3308" y="3279"/>
                  <a:ext cx="65" cy="27"/>
                </a:xfrm>
                <a:custGeom>
                  <a:avLst/>
                  <a:gdLst>
                    <a:gd name="T0" fmla="*/ 0 w 41"/>
                    <a:gd name="T1" fmla="*/ 26 h 26"/>
                    <a:gd name="T2" fmla="*/ 2 w 41"/>
                    <a:gd name="T3" fmla="*/ 2 h 26"/>
                    <a:gd name="T4" fmla="*/ 63 w 41"/>
                    <a:gd name="T5" fmla="*/ 0 h 26"/>
                    <a:gd name="T6" fmla="*/ 62 w 41"/>
                    <a:gd name="T7" fmla="*/ 25 h 26"/>
                    <a:gd name="T8" fmla="*/ 0 w 41"/>
                    <a:gd name="T9" fmla="*/ 2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26">
                      <a:moveTo>
                        <a:pt x="0" y="25"/>
                      </a:moveTo>
                      <a:lnTo>
                        <a:pt x="1" y="2"/>
                      </a:lnTo>
                      <a:lnTo>
                        <a:pt x="40" y="0"/>
                      </a:lnTo>
                      <a:lnTo>
                        <a:pt x="39" y="24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4" name="Freeform 107"/>
                <p:cNvSpPr>
                  <a:spLocks/>
                </p:cNvSpPr>
                <p:nvPr/>
              </p:nvSpPr>
              <p:spPr bwMode="auto">
                <a:xfrm flipH="1">
                  <a:off x="3391" y="3232"/>
                  <a:ext cx="26" cy="21"/>
                </a:xfrm>
                <a:custGeom>
                  <a:avLst/>
                  <a:gdLst>
                    <a:gd name="T0" fmla="*/ 2 w 17"/>
                    <a:gd name="T1" fmla="*/ 20 h 21"/>
                    <a:gd name="T2" fmla="*/ 2 w 17"/>
                    <a:gd name="T3" fmla="*/ 19 h 21"/>
                    <a:gd name="T4" fmla="*/ 2 w 17"/>
                    <a:gd name="T5" fmla="*/ 20 h 21"/>
                    <a:gd name="T6" fmla="*/ 2 w 17"/>
                    <a:gd name="T7" fmla="*/ 20 h 21"/>
                    <a:gd name="T8" fmla="*/ 0 w 17"/>
                    <a:gd name="T9" fmla="*/ 19 h 21"/>
                    <a:gd name="T10" fmla="*/ 0 w 17"/>
                    <a:gd name="T11" fmla="*/ 18 h 21"/>
                    <a:gd name="T12" fmla="*/ 0 w 17"/>
                    <a:gd name="T13" fmla="*/ 18 h 21"/>
                    <a:gd name="T14" fmla="*/ 21 w 17"/>
                    <a:gd name="T15" fmla="*/ 0 h 21"/>
                    <a:gd name="T16" fmla="*/ 21 w 17"/>
                    <a:gd name="T17" fmla="*/ 0 h 21"/>
                    <a:gd name="T18" fmla="*/ 21 w 17"/>
                    <a:gd name="T19" fmla="*/ 0 h 21"/>
                    <a:gd name="T20" fmla="*/ 24 w 17"/>
                    <a:gd name="T21" fmla="*/ 0 h 21"/>
                    <a:gd name="T22" fmla="*/ 24 w 17"/>
                    <a:gd name="T23" fmla="*/ 1 h 21"/>
                    <a:gd name="T24" fmla="*/ 24 w 17"/>
                    <a:gd name="T25" fmla="*/ 1 h 21"/>
                    <a:gd name="T26" fmla="*/ 24 w 17"/>
                    <a:gd name="T27" fmla="*/ 3 h 21"/>
                    <a:gd name="T28" fmla="*/ 2 w 17"/>
                    <a:gd name="T29" fmla="*/ 20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" h="21">
                      <a:moveTo>
                        <a:pt x="1" y="20"/>
                      </a:move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" y="2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5" name="Freeform 108"/>
                <p:cNvSpPr>
                  <a:spLocks/>
                </p:cNvSpPr>
                <p:nvPr/>
              </p:nvSpPr>
              <p:spPr bwMode="auto">
                <a:xfrm flipH="1">
                  <a:off x="3375" y="3239"/>
                  <a:ext cx="28" cy="37"/>
                </a:xfrm>
                <a:custGeom>
                  <a:avLst/>
                  <a:gdLst>
                    <a:gd name="T0" fmla="*/ 26 w 18"/>
                    <a:gd name="T1" fmla="*/ 35 h 36"/>
                    <a:gd name="T2" fmla="*/ 2 w 18"/>
                    <a:gd name="T3" fmla="*/ 0 h 36"/>
                    <a:gd name="T4" fmla="*/ 0 w 18"/>
                    <a:gd name="T5" fmla="*/ 3 h 36"/>
                    <a:gd name="T6" fmla="*/ 25 w 18"/>
                    <a:gd name="T7" fmla="*/ 36 h 36"/>
                    <a:gd name="T8" fmla="*/ 26 w 18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36">
                      <a:moveTo>
                        <a:pt x="17" y="34"/>
                      </a:moveTo>
                      <a:lnTo>
                        <a:pt x="1" y="0"/>
                      </a:lnTo>
                      <a:lnTo>
                        <a:pt x="0" y="3"/>
                      </a:lnTo>
                      <a:lnTo>
                        <a:pt x="16" y="35"/>
                      </a:lnTo>
                      <a:lnTo>
                        <a:pt x="17" y="34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6" name="Freeform 109"/>
                <p:cNvSpPr>
                  <a:spLocks/>
                </p:cNvSpPr>
                <p:nvPr/>
              </p:nvSpPr>
              <p:spPr bwMode="auto">
                <a:xfrm flipH="1">
                  <a:off x="3386" y="3190"/>
                  <a:ext cx="91" cy="98"/>
                </a:xfrm>
                <a:custGeom>
                  <a:avLst/>
                  <a:gdLst>
                    <a:gd name="T0" fmla="*/ 36 w 58"/>
                    <a:gd name="T1" fmla="*/ 10 h 96"/>
                    <a:gd name="T2" fmla="*/ 36 w 58"/>
                    <a:gd name="T3" fmla="*/ 16 h 96"/>
                    <a:gd name="T4" fmla="*/ 36 w 58"/>
                    <a:gd name="T5" fmla="*/ 16 h 96"/>
                    <a:gd name="T6" fmla="*/ 33 w 58"/>
                    <a:gd name="T7" fmla="*/ 23 h 96"/>
                    <a:gd name="T8" fmla="*/ 33 w 58"/>
                    <a:gd name="T9" fmla="*/ 23 h 96"/>
                    <a:gd name="T10" fmla="*/ 28 w 58"/>
                    <a:gd name="T11" fmla="*/ 25 h 96"/>
                    <a:gd name="T12" fmla="*/ 28 w 58"/>
                    <a:gd name="T13" fmla="*/ 28 h 96"/>
                    <a:gd name="T14" fmla="*/ 30 w 58"/>
                    <a:gd name="T15" fmla="*/ 30 h 96"/>
                    <a:gd name="T16" fmla="*/ 30 w 58"/>
                    <a:gd name="T17" fmla="*/ 33 h 96"/>
                    <a:gd name="T18" fmla="*/ 41 w 58"/>
                    <a:gd name="T19" fmla="*/ 43 h 96"/>
                    <a:gd name="T20" fmla="*/ 61 w 58"/>
                    <a:gd name="T21" fmla="*/ 48 h 96"/>
                    <a:gd name="T22" fmla="*/ 67 w 58"/>
                    <a:gd name="T23" fmla="*/ 47 h 96"/>
                    <a:gd name="T24" fmla="*/ 69 w 58"/>
                    <a:gd name="T25" fmla="*/ 50 h 96"/>
                    <a:gd name="T26" fmla="*/ 66 w 58"/>
                    <a:gd name="T27" fmla="*/ 55 h 96"/>
                    <a:gd name="T28" fmla="*/ 61 w 58"/>
                    <a:gd name="T29" fmla="*/ 54 h 96"/>
                    <a:gd name="T30" fmla="*/ 58 w 58"/>
                    <a:gd name="T31" fmla="*/ 53 h 96"/>
                    <a:gd name="T32" fmla="*/ 55 w 58"/>
                    <a:gd name="T33" fmla="*/ 55 h 96"/>
                    <a:gd name="T34" fmla="*/ 50 w 58"/>
                    <a:gd name="T35" fmla="*/ 55 h 96"/>
                    <a:gd name="T36" fmla="*/ 33 w 58"/>
                    <a:gd name="T37" fmla="*/ 52 h 96"/>
                    <a:gd name="T38" fmla="*/ 31 w 58"/>
                    <a:gd name="T39" fmla="*/ 63 h 96"/>
                    <a:gd name="T40" fmla="*/ 56 w 58"/>
                    <a:gd name="T41" fmla="*/ 70 h 96"/>
                    <a:gd name="T42" fmla="*/ 77 w 58"/>
                    <a:gd name="T43" fmla="*/ 87 h 96"/>
                    <a:gd name="T44" fmla="*/ 88 w 58"/>
                    <a:gd name="T45" fmla="*/ 84 h 96"/>
                    <a:gd name="T46" fmla="*/ 89 w 58"/>
                    <a:gd name="T47" fmla="*/ 85 h 96"/>
                    <a:gd name="T48" fmla="*/ 78 w 58"/>
                    <a:gd name="T49" fmla="*/ 97 h 96"/>
                    <a:gd name="T50" fmla="*/ 74 w 58"/>
                    <a:gd name="T51" fmla="*/ 93 h 96"/>
                    <a:gd name="T52" fmla="*/ 52 w 58"/>
                    <a:gd name="T53" fmla="*/ 84 h 96"/>
                    <a:gd name="T54" fmla="*/ 53 w 58"/>
                    <a:gd name="T55" fmla="*/ 87 h 96"/>
                    <a:gd name="T56" fmla="*/ 53 w 58"/>
                    <a:gd name="T57" fmla="*/ 90 h 96"/>
                    <a:gd name="T58" fmla="*/ 53 w 58"/>
                    <a:gd name="T59" fmla="*/ 93 h 96"/>
                    <a:gd name="T60" fmla="*/ 0 w 58"/>
                    <a:gd name="T61" fmla="*/ 94 h 96"/>
                    <a:gd name="T62" fmla="*/ 3 w 58"/>
                    <a:gd name="T63" fmla="*/ 44 h 96"/>
                    <a:gd name="T64" fmla="*/ 11 w 58"/>
                    <a:gd name="T65" fmla="*/ 44 h 96"/>
                    <a:gd name="T66" fmla="*/ 14 w 58"/>
                    <a:gd name="T67" fmla="*/ 33 h 96"/>
                    <a:gd name="T68" fmla="*/ 16 w 58"/>
                    <a:gd name="T69" fmla="*/ 28 h 96"/>
                    <a:gd name="T70" fmla="*/ 19 w 58"/>
                    <a:gd name="T71" fmla="*/ 22 h 96"/>
                    <a:gd name="T72" fmla="*/ 20 w 58"/>
                    <a:gd name="T73" fmla="*/ 22 h 96"/>
                    <a:gd name="T74" fmla="*/ 20 w 58"/>
                    <a:gd name="T75" fmla="*/ 20 h 96"/>
                    <a:gd name="T76" fmla="*/ 19 w 58"/>
                    <a:gd name="T77" fmla="*/ 16 h 96"/>
                    <a:gd name="T78" fmla="*/ 19 w 58"/>
                    <a:gd name="T79" fmla="*/ 12 h 96"/>
                    <a:gd name="T80" fmla="*/ 20 w 58"/>
                    <a:gd name="T81" fmla="*/ 6 h 96"/>
                    <a:gd name="T82" fmla="*/ 22 w 58"/>
                    <a:gd name="T83" fmla="*/ 2 h 96"/>
                    <a:gd name="T84" fmla="*/ 25 w 58"/>
                    <a:gd name="T85" fmla="*/ 1 h 96"/>
                    <a:gd name="T86" fmla="*/ 27 w 58"/>
                    <a:gd name="T87" fmla="*/ 0 h 96"/>
                    <a:gd name="T88" fmla="*/ 31 w 58"/>
                    <a:gd name="T89" fmla="*/ 0 h 96"/>
                    <a:gd name="T90" fmla="*/ 35 w 58"/>
                    <a:gd name="T91" fmla="*/ 1 h 96"/>
                    <a:gd name="T92" fmla="*/ 35 w 58"/>
                    <a:gd name="T93" fmla="*/ 3 h 96"/>
                    <a:gd name="T94" fmla="*/ 36 w 58"/>
                    <a:gd name="T95" fmla="*/ 8 h 96"/>
                    <a:gd name="T96" fmla="*/ 41 w 58"/>
                    <a:gd name="T97" fmla="*/ 10 h 96"/>
                    <a:gd name="T98" fmla="*/ 36 w 58"/>
                    <a:gd name="T99" fmla="*/ 10 h 9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58" h="96">
                      <a:moveTo>
                        <a:pt x="23" y="10"/>
                      </a:moveTo>
                      <a:lnTo>
                        <a:pt x="23" y="16"/>
                      </a:lnTo>
                      <a:lnTo>
                        <a:pt x="21" y="23"/>
                      </a:lnTo>
                      <a:lnTo>
                        <a:pt x="18" y="24"/>
                      </a:lnTo>
                      <a:lnTo>
                        <a:pt x="18" y="27"/>
                      </a:lnTo>
                      <a:lnTo>
                        <a:pt x="19" y="29"/>
                      </a:lnTo>
                      <a:lnTo>
                        <a:pt x="19" y="32"/>
                      </a:lnTo>
                      <a:lnTo>
                        <a:pt x="26" y="42"/>
                      </a:lnTo>
                      <a:lnTo>
                        <a:pt x="39" y="47"/>
                      </a:lnTo>
                      <a:lnTo>
                        <a:pt x="43" y="46"/>
                      </a:lnTo>
                      <a:lnTo>
                        <a:pt x="44" y="49"/>
                      </a:lnTo>
                      <a:lnTo>
                        <a:pt x="42" y="54"/>
                      </a:lnTo>
                      <a:lnTo>
                        <a:pt x="39" y="53"/>
                      </a:lnTo>
                      <a:lnTo>
                        <a:pt x="37" y="52"/>
                      </a:lnTo>
                      <a:lnTo>
                        <a:pt x="35" y="54"/>
                      </a:lnTo>
                      <a:lnTo>
                        <a:pt x="32" y="54"/>
                      </a:lnTo>
                      <a:lnTo>
                        <a:pt x="21" y="51"/>
                      </a:lnTo>
                      <a:lnTo>
                        <a:pt x="20" y="62"/>
                      </a:lnTo>
                      <a:lnTo>
                        <a:pt x="36" y="69"/>
                      </a:lnTo>
                      <a:lnTo>
                        <a:pt x="49" y="85"/>
                      </a:lnTo>
                      <a:lnTo>
                        <a:pt x="56" y="82"/>
                      </a:lnTo>
                      <a:lnTo>
                        <a:pt x="57" y="83"/>
                      </a:lnTo>
                      <a:lnTo>
                        <a:pt x="50" y="95"/>
                      </a:lnTo>
                      <a:lnTo>
                        <a:pt x="47" y="91"/>
                      </a:lnTo>
                      <a:lnTo>
                        <a:pt x="33" y="82"/>
                      </a:lnTo>
                      <a:lnTo>
                        <a:pt x="34" y="85"/>
                      </a:lnTo>
                      <a:lnTo>
                        <a:pt x="34" y="88"/>
                      </a:lnTo>
                      <a:lnTo>
                        <a:pt x="34" y="91"/>
                      </a:lnTo>
                      <a:lnTo>
                        <a:pt x="0" y="92"/>
                      </a:lnTo>
                      <a:lnTo>
                        <a:pt x="2" y="43"/>
                      </a:lnTo>
                      <a:lnTo>
                        <a:pt x="7" y="43"/>
                      </a:lnTo>
                      <a:lnTo>
                        <a:pt x="9" y="32"/>
                      </a:lnTo>
                      <a:lnTo>
                        <a:pt x="10" y="27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3" y="20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2"/>
                      </a:lnTo>
                      <a:lnTo>
                        <a:pt x="16" y="1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2" y="3"/>
                      </a:lnTo>
                      <a:lnTo>
                        <a:pt x="23" y="8"/>
                      </a:lnTo>
                      <a:lnTo>
                        <a:pt x="26" y="10"/>
                      </a:lnTo>
                      <a:lnTo>
                        <a:pt x="23" y="1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7" name="Freeform 110"/>
                <p:cNvSpPr>
                  <a:spLocks/>
                </p:cNvSpPr>
                <p:nvPr/>
              </p:nvSpPr>
              <p:spPr bwMode="auto">
                <a:xfrm flipH="1">
                  <a:off x="3299" y="3305"/>
                  <a:ext cx="126" cy="77"/>
                </a:xfrm>
                <a:custGeom>
                  <a:avLst/>
                  <a:gdLst>
                    <a:gd name="T0" fmla="*/ 0 w 80"/>
                    <a:gd name="T1" fmla="*/ 76 h 76"/>
                    <a:gd name="T2" fmla="*/ 38 w 80"/>
                    <a:gd name="T3" fmla="*/ 2 h 76"/>
                    <a:gd name="T4" fmla="*/ 124 w 80"/>
                    <a:gd name="T5" fmla="*/ 0 h 76"/>
                    <a:gd name="T6" fmla="*/ 124 w 80"/>
                    <a:gd name="T7" fmla="*/ 4 h 76"/>
                    <a:gd name="T8" fmla="*/ 41 w 80"/>
                    <a:gd name="T9" fmla="*/ 6 h 76"/>
                    <a:gd name="T10" fmla="*/ 5 w 80"/>
                    <a:gd name="T11" fmla="*/ 76 h 76"/>
                    <a:gd name="T12" fmla="*/ 0 w 80"/>
                    <a:gd name="T13" fmla="*/ 76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0" h="76">
                      <a:moveTo>
                        <a:pt x="0" y="75"/>
                      </a:moveTo>
                      <a:lnTo>
                        <a:pt x="24" y="2"/>
                      </a:lnTo>
                      <a:lnTo>
                        <a:pt x="79" y="0"/>
                      </a:lnTo>
                      <a:lnTo>
                        <a:pt x="79" y="4"/>
                      </a:lnTo>
                      <a:lnTo>
                        <a:pt x="26" y="6"/>
                      </a:lnTo>
                      <a:lnTo>
                        <a:pt x="3" y="75"/>
                      </a:lnTo>
                      <a:lnTo>
                        <a:pt x="0" y="7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8" name="Freeform 111"/>
                <p:cNvSpPr>
                  <a:spLocks/>
                </p:cNvSpPr>
                <p:nvPr/>
              </p:nvSpPr>
              <p:spPr bwMode="auto">
                <a:xfrm flipH="1">
                  <a:off x="3537" y="3352"/>
                  <a:ext cx="40" cy="63"/>
                </a:xfrm>
                <a:custGeom>
                  <a:avLst/>
                  <a:gdLst>
                    <a:gd name="T0" fmla="*/ 37 w 25"/>
                    <a:gd name="T1" fmla="*/ 16 h 62"/>
                    <a:gd name="T2" fmla="*/ 34 w 25"/>
                    <a:gd name="T3" fmla="*/ 17 h 62"/>
                    <a:gd name="T4" fmla="*/ 32 w 25"/>
                    <a:gd name="T5" fmla="*/ 17 h 62"/>
                    <a:gd name="T6" fmla="*/ 29 w 25"/>
                    <a:gd name="T7" fmla="*/ 18 h 62"/>
                    <a:gd name="T8" fmla="*/ 27 w 25"/>
                    <a:gd name="T9" fmla="*/ 20 h 62"/>
                    <a:gd name="T10" fmla="*/ 24 w 25"/>
                    <a:gd name="T11" fmla="*/ 22 h 62"/>
                    <a:gd name="T12" fmla="*/ 21 w 25"/>
                    <a:gd name="T13" fmla="*/ 24 h 62"/>
                    <a:gd name="T14" fmla="*/ 19 w 25"/>
                    <a:gd name="T15" fmla="*/ 26 h 62"/>
                    <a:gd name="T16" fmla="*/ 19 w 25"/>
                    <a:gd name="T17" fmla="*/ 29 h 62"/>
                    <a:gd name="T18" fmla="*/ 19 w 25"/>
                    <a:gd name="T19" fmla="*/ 32 h 62"/>
                    <a:gd name="T20" fmla="*/ 19 w 25"/>
                    <a:gd name="T21" fmla="*/ 35 h 62"/>
                    <a:gd name="T22" fmla="*/ 19 w 25"/>
                    <a:gd name="T23" fmla="*/ 38 h 62"/>
                    <a:gd name="T24" fmla="*/ 21 w 25"/>
                    <a:gd name="T25" fmla="*/ 40 h 62"/>
                    <a:gd name="T26" fmla="*/ 22 w 25"/>
                    <a:gd name="T27" fmla="*/ 42 h 62"/>
                    <a:gd name="T28" fmla="*/ 26 w 25"/>
                    <a:gd name="T29" fmla="*/ 43 h 62"/>
                    <a:gd name="T30" fmla="*/ 27 w 25"/>
                    <a:gd name="T31" fmla="*/ 44 h 62"/>
                    <a:gd name="T32" fmla="*/ 30 w 25"/>
                    <a:gd name="T33" fmla="*/ 45 h 62"/>
                    <a:gd name="T34" fmla="*/ 34 w 25"/>
                    <a:gd name="T35" fmla="*/ 46 h 62"/>
                    <a:gd name="T36" fmla="*/ 35 w 25"/>
                    <a:gd name="T37" fmla="*/ 46 h 62"/>
                    <a:gd name="T38" fmla="*/ 34 w 25"/>
                    <a:gd name="T39" fmla="*/ 62 h 62"/>
                    <a:gd name="T40" fmla="*/ 30 w 25"/>
                    <a:gd name="T41" fmla="*/ 62 h 62"/>
                    <a:gd name="T42" fmla="*/ 27 w 25"/>
                    <a:gd name="T43" fmla="*/ 62 h 62"/>
                    <a:gd name="T44" fmla="*/ 22 w 25"/>
                    <a:gd name="T45" fmla="*/ 61 h 62"/>
                    <a:gd name="T46" fmla="*/ 19 w 25"/>
                    <a:gd name="T47" fmla="*/ 59 h 62"/>
                    <a:gd name="T48" fmla="*/ 14 w 25"/>
                    <a:gd name="T49" fmla="*/ 58 h 62"/>
                    <a:gd name="T50" fmla="*/ 11 w 25"/>
                    <a:gd name="T51" fmla="*/ 56 h 62"/>
                    <a:gd name="T52" fmla="*/ 8 w 25"/>
                    <a:gd name="T53" fmla="*/ 53 h 62"/>
                    <a:gd name="T54" fmla="*/ 6 w 25"/>
                    <a:gd name="T55" fmla="*/ 50 h 62"/>
                    <a:gd name="T56" fmla="*/ 3 w 25"/>
                    <a:gd name="T57" fmla="*/ 47 h 62"/>
                    <a:gd name="T58" fmla="*/ 2 w 25"/>
                    <a:gd name="T59" fmla="*/ 44 h 62"/>
                    <a:gd name="T60" fmla="*/ 0 w 25"/>
                    <a:gd name="T61" fmla="*/ 40 h 62"/>
                    <a:gd name="T62" fmla="*/ 0 w 25"/>
                    <a:gd name="T63" fmla="*/ 37 h 62"/>
                    <a:gd name="T64" fmla="*/ 0 w 25"/>
                    <a:gd name="T65" fmla="*/ 33 h 62"/>
                    <a:gd name="T66" fmla="*/ 0 w 25"/>
                    <a:gd name="T67" fmla="*/ 28 h 62"/>
                    <a:gd name="T68" fmla="*/ 2 w 25"/>
                    <a:gd name="T69" fmla="*/ 25 h 62"/>
                    <a:gd name="T70" fmla="*/ 3 w 25"/>
                    <a:gd name="T71" fmla="*/ 21 h 62"/>
                    <a:gd name="T72" fmla="*/ 5 w 25"/>
                    <a:gd name="T73" fmla="*/ 18 h 62"/>
                    <a:gd name="T74" fmla="*/ 8 w 25"/>
                    <a:gd name="T75" fmla="*/ 14 h 62"/>
                    <a:gd name="T76" fmla="*/ 10 w 25"/>
                    <a:gd name="T77" fmla="*/ 11 h 62"/>
                    <a:gd name="T78" fmla="*/ 13 w 25"/>
                    <a:gd name="T79" fmla="*/ 9 h 62"/>
                    <a:gd name="T80" fmla="*/ 18 w 25"/>
                    <a:gd name="T81" fmla="*/ 6 h 62"/>
                    <a:gd name="T82" fmla="*/ 21 w 25"/>
                    <a:gd name="T83" fmla="*/ 4 h 62"/>
                    <a:gd name="T84" fmla="*/ 26 w 25"/>
                    <a:gd name="T85" fmla="*/ 3 h 62"/>
                    <a:gd name="T86" fmla="*/ 29 w 25"/>
                    <a:gd name="T87" fmla="*/ 2 h 62"/>
                    <a:gd name="T88" fmla="*/ 34 w 25"/>
                    <a:gd name="T89" fmla="*/ 0 h 62"/>
                    <a:gd name="T90" fmla="*/ 38 w 25"/>
                    <a:gd name="T91" fmla="*/ 0 h 62"/>
                    <a:gd name="T92" fmla="*/ 37 w 25"/>
                    <a:gd name="T93" fmla="*/ 16 h 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5" h="62">
                      <a:moveTo>
                        <a:pt x="23" y="16"/>
                      </a:moveTo>
                      <a:lnTo>
                        <a:pt x="21" y="17"/>
                      </a:lnTo>
                      <a:lnTo>
                        <a:pt x="20" y="17"/>
                      </a:lnTo>
                      <a:lnTo>
                        <a:pt x="18" y="18"/>
                      </a:lnTo>
                      <a:lnTo>
                        <a:pt x="17" y="20"/>
                      </a:lnTo>
                      <a:lnTo>
                        <a:pt x="15" y="22"/>
                      </a:lnTo>
                      <a:lnTo>
                        <a:pt x="13" y="24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2" y="34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4" y="41"/>
                      </a:lnTo>
                      <a:lnTo>
                        <a:pt x="16" y="42"/>
                      </a:lnTo>
                      <a:lnTo>
                        <a:pt x="17" y="43"/>
                      </a:lnTo>
                      <a:lnTo>
                        <a:pt x="19" y="44"/>
                      </a:lnTo>
                      <a:lnTo>
                        <a:pt x="21" y="45"/>
                      </a:lnTo>
                      <a:lnTo>
                        <a:pt x="22" y="45"/>
                      </a:lnTo>
                      <a:lnTo>
                        <a:pt x="21" y="61"/>
                      </a:lnTo>
                      <a:lnTo>
                        <a:pt x="19" y="61"/>
                      </a:lnTo>
                      <a:lnTo>
                        <a:pt x="17" y="61"/>
                      </a:lnTo>
                      <a:lnTo>
                        <a:pt x="14" y="60"/>
                      </a:lnTo>
                      <a:lnTo>
                        <a:pt x="12" y="58"/>
                      </a:lnTo>
                      <a:lnTo>
                        <a:pt x="9" y="57"/>
                      </a:lnTo>
                      <a:lnTo>
                        <a:pt x="7" y="55"/>
                      </a:lnTo>
                      <a:lnTo>
                        <a:pt x="5" y="52"/>
                      </a:lnTo>
                      <a:lnTo>
                        <a:pt x="4" y="49"/>
                      </a:lnTo>
                      <a:lnTo>
                        <a:pt x="2" y="46"/>
                      </a:lnTo>
                      <a:lnTo>
                        <a:pt x="1" y="43"/>
                      </a:lnTo>
                      <a:lnTo>
                        <a:pt x="0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2" y="21"/>
                      </a:lnTo>
                      <a:lnTo>
                        <a:pt x="3" y="18"/>
                      </a:lnTo>
                      <a:lnTo>
                        <a:pt x="5" y="14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6" y="3"/>
                      </a:lnTo>
                      <a:lnTo>
                        <a:pt x="18" y="2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3" y="16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49" name="Freeform 112"/>
                <p:cNvSpPr>
                  <a:spLocks/>
                </p:cNvSpPr>
                <p:nvPr/>
              </p:nvSpPr>
              <p:spPr bwMode="auto">
                <a:xfrm flipH="1">
                  <a:off x="3506" y="3352"/>
                  <a:ext cx="36" cy="60"/>
                </a:xfrm>
                <a:custGeom>
                  <a:avLst/>
                  <a:gdLst>
                    <a:gd name="T0" fmla="*/ 3 w 23"/>
                    <a:gd name="T1" fmla="*/ 15 h 59"/>
                    <a:gd name="T2" fmla="*/ 5 w 23"/>
                    <a:gd name="T3" fmla="*/ 16 h 59"/>
                    <a:gd name="T4" fmla="*/ 8 w 23"/>
                    <a:gd name="T5" fmla="*/ 16 h 59"/>
                    <a:gd name="T6" fmla="*/ 11 w 23"/>
                    <a:gd name="T7" fmla="*/ 17 h 59"/>
                    <a:gd name="T8" fmla="*/ 13 w 23"/>
                    <a:gd name="T9" fmla="*/ 19 h 59"/>
                    <a:gd name="T10" fmla="*/ 14 w 23"/>
                    <a:gd name="T11" fmla="*/ 20 h 59"/>
                    <a:gd name="T12" fmla="*/ 16 w 23"/>
                    <a:gd name="T13" fmla="*/ 22 h 59"/>
                    <a:gd name="T14" fmla="*/ 17 w 23"/>
                    <a:gd name="T15" fmla="*/ 24 h 59"/>
                    <a:gd name="T16" fmla="*/ 17 w 23"/>
                    <a:gd name="T17" fmla="*/ 27 h 59"/>
                    <a:gd name="T18" fmla="*/ 17 w 23"/>
                    <a:gd name="T19" fmla="*/ 29 h 59"/>
                    <a:gd name="T20" fmla="*/ 17 w 23"/>
                    <a:gd name="T21" fmla="*/ 33 h 59"/>
                    <a:gd name="T22" fmla="*/ 16 w 23"/>
                    <a:gd name="T23" fmla="*/ 35 h 59"/>
                    <a:gd name="T24" fmla="*/ 14 w 23"/>
                    <a:gd name="T25" fmla="*/ 37 h 59"/>
                    <a:gd name="T26" fmla="*/ 13 w 23"/>
                    <a:gd name="T27" fmla="*/ 39 h 59"/>
                    <a:gd name="T28" fmla="*/ 11 w 23"/>
                    <a:gd name="T29" fmla="*/ 41 h 59"/>
                    <a:gd name="T30" fmla="*/ 9 w 23"/>
                    <a:gd name="T31" fmla="*/ 42 h 59"/>
                    <a:gd name="T32" fmla="*/ 6 w 23"/>
                    <a:gd name="T33" fmla="*/ 43 h 59"/>
                    <a:gd name="T34" fmla="*/ 3 w 23"/>
                    <a:gd name="T35" fmla="*/ 44 h 59"/>
                    <a:gd name="T36" fmla="*/ 2 w 23"/>
                    <a:gd name="T37" fmla="*/ 44 h 59"/>
                    <a:gd name="T38" fmla="*/ 0 w 23"/>
                    <a:gd name="T39" fmla="*/ 59 h 59"/>
                    <a:gd name="T40" fmla="*/ 3 w 23"/>
                    <a:gd name="T41" fmla="*/ 59 h 59"/>
                    <a:gd name="T42" fmla="*/ 6 w 23"/>
                    <a:gd name="T43" fmla="*/ 58 h 59"/>
                    <a:gd name="T44" fmla="*/ 11 w 23"/>
                    <a:gd name="T45" fmla="*/ 57 h 59"/>
                    <a:gd name="T46" fmla="*/ 14 w 23"/>
                    <a:gd name="T47" fmla="*/ 56 h 59"/>
                    <a:gd name="T48" fmla="*/ 17 w 23"/>
                    <a:gd name="T49" fmla="*/ 54 h 59"/>
                    <a:gd name="T50" fmla="*/ 20 w 23"/>
                    <a:gd name="T51" fmla="*/ 52 h 59"/>
                    <a:gd name="T52" fmla="*/ 23 w 23"/>
                    <a:gd name="T53" fmla="*/ 50 h 59"/>
                    <a:gd name="T54" fmla="*/ 27 w 23"/>
                    <a:gd name="T55" fmla="*/ 47 h 59"/>
                    <a:gd name="T56" fmla="*/ 28 w 23"/>
                    <a:gd name="T57" fmla="*/ 44 h 59"/>
                    <a:gd name="T58" fmla="*/ 31 w 23"/>
                    <a:gd name="T59" fmla="*/ 41 h 59"/>
                    <a:gd name="T60" fmla="*/ 33 w 23"/>
                    <a:gd name="T61" fmla="*/ 37 h 59"/>
                    <a:gd name="T62" fmla="*/ 34 w 23"/>
                    <a:gd name="T63" fmla="*/ 33 h 59"/>
                    <a:gd name="T64" fmla="*/ 34 w 23"/>
                    <a:gd name="T65" fmla="*/ 29 h 59"/>
                    <a:gd name="T66" fmla="*/ 34 w 23"/>
                    <a:gd name="T67" fmla="*/ 25 h 59"/>
                    <a:gd name="T68" fmla="*/ 34 w 23"/>
                    <a:gd name="T69" fmla="*/ 22 h 59"/>
                    <a:gd name="T70" fmla="*/ 33 w 23"/>
                    <a:gd name="T71" fmla="*/ 18 h 59"/>
                    <a:gd name="T72" fmla="*/ 33 w 23"/>
                    <a:gd name="T73" fmla="*/ 15 h 59"/>
                    <a:gd name="T74" fmla="*/ 30 w 23"/>
                    <a:gd name="T75" fmla="*/ 12 h 59"/>
                    <a:gd name="T76" fmla="*/ 28 w 23"/>
                    <a:gd name="T77" fmla="*/ 10 h 59"/>
                    <a:gd name="T78" fmla="*/ 25 w 23"/>
                    <a:gd name="T79" fmla="*/ 7 h 59"/>
                    <a:gd name="T80" fmla="*/ 22 w 23"/>
                    <a:gd name="T81" fmla="*/ 5 h 59"/>
                    <a:gd name="T82" fmla="*/ 19 w 23"/>
                    <a:gd name="T83" fmla="*/ 3 h 59"/>
                    <a:gd name="T84" fmla="*/ 16 w 23"/>
                    <a:gd name="T85" fmla="*/ 2 h 59"/>
                    <a:gd name="T86" fmla="*/ 11 w 23"/>
                    <a:gd name="T87" fmla="*/ 1 h 59"/>
                    <a:gd name="T88" fmla="*/ 8 w 23"/>
                    <a:gd name="T89" fmla="*/ 0 h 59"/>
                    <a:gd name="T90" fmla="*/ 5 w 23"/>
                    <a:gd name="T91" fmla="*/ 0 h 59"/>
                    <a:gd name="T92" fmla="*/ 3 w 23"/>
                    <a:gd name="T93" fmla="*/ 15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23" h="59">
                      <a:moveTo>
                        <a:pt x="2" y="15"/>
                      </a:moveTo>
                      <a:lnTo>
                        <a:pt x="3" y="16"/>
                      </a:lnTo>
                      <a:lnTo>
                        <a:pt x="5" y="16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9" y="20"/>
                      </a:lnTo>
                      <a:lnTo>
                        <a:pt x="10" y="22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1" y="32"/>
                      </a:lnTo>
                      <a:lnTo>
                        <a:pt x="10" y="34"/>
                      </a:lnTo>
                      <a:lnTo>
                        <a:pt x="9" y="36"/>
                      </a:lnTo>
                      <a:lnTo>
                        <a:pt x="8" y="38"/>
                      </a:lnTo>
                      <a:lnTo>
                        <a:pt x="7" y="40"/>
                      </a:lnTo>
                      <a:lnTo>
                        <a:pt x="6" y="41"/>
                      </a:lnTo>
                      <a:lnTo>
                        <a:pt x="4" y="42"/>
                      </a:lnTo>
                      <a:lnTo>
                        <a:pt x="2" y="43"/>
                      </a:lnTo>
                      <a:lnTo>
                        <a:pt x="1" y="43"/>
                      </a:lnTo>
                      <a:lnTo>
                        <a:pt x="0" y="58"/>
                      </a:lnTo>
                      <a:lnTo>
                        <a:pt x="2" y="58"/>
                      </a:lnTo>
                      <a:lnTo>
                        <a:pt x="4" y="57"/>
                      </a:lnTo>
                      <a:lnTo>
                        <a:pt x="7" y="56"/>
                      </a:lnTo>
                      <a:lnTo>
                        <a:pt x="9" y="55"/>
                      </a:lnTo>
                      <a:lnTo>
                        <a:pt x="11" y="53"/>
                      </a:lnTo>
                      <a:lnTo>
                        <a:pt x="13" y="51"/>
                      </a:lnTo>
                      <a:lnTo>
                        <a:pt x="15" y="49"/>
                      </a:lnTo>
                      <a:lnTo>
                        <a:pt x="17" y="46"/>
                      </a:lnTo>
                      <a:lnTo>
                        <a:pt x="18" y="43"/>
                      </a:lnTo>
                      <a:lnTo>
                        <a:pt x="20" y="40"/>
                      </a:lnTo>
                      <a:lnTo>
                        <a:pt x="21" y="36"/>
                      </a:lnTo>
                      <a:lnTo>
                        <a:pt x="22" y="32"/>
                      </a:lnTo>
                      <a:lnTo>
                        <a:pt x="22" y="29"/>
                      </a:lnTo>
                      <a:lnTo>
                        <a:pt x="22" y="25"/>
                      </a:lnTo>
                      <a:lnTo>
                        <a:pt x="22" y="22"/>
                      </a:lnTo>
                      <a:lnTo>
                        <a:pt x="21" y="18"/>
                      </a:lnTo>
                      <a:lnTo>
                        <a:pt x="21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50" name="Freeform 113"/>
                <p:cNvSpPr>
                  <a:spLocks/>
                </p:cNvSpPr>
                <p:nvPr/>
              </p:nvSpPr>
              <p:spPr bwMode="auto">
                <a:xfrm flipH="1">
                  <a:off x="3351" y="3322"/>
                  <a:ext cx="49" cy="90"/>
                </a:xfrm>
                <a:custGeom>
                  <a:avLst/>
                  <a:gdLst>
                    <a:gd name="T0" fmla="*/ 46 w 31"/>
                    <a:gd name="T1" fmla="*/ 19 h 88"/>
                    <a:gd name="T2" fmla="*/ 43 w 31"/>
                    <a:gd name="T3" fmla="*/ 19 h 88"/>
                    <a:gd name="T4" fmla="*/ 40 w 31"/>
                    <a:gd name="T5" fmla="*/ 20 h 88"/>
                    <a:gd name="T6" fmla="*/ 35 w 31"/>
                    <a:gd name="T7" fmla="*/ 21 h 88"/>
                    <a:gd name="T8" fmla="*/ 32 w 31"/>
                    <a:gd name="T9" fmla="*/ 24 h 88"/>
                    <a:gd name="T10" fmla="*/ 30 w 31"/>
                    <a:gd name="T11" fmla="*/ 26 h 88"/>
                    <a:gd name="T12" fmla="*/ 27 w 31"/>
                    <a:gd name="T13" fmla="*/ 28 h 88"/>
                    <a:gd name="T14" fmla="*/ 25 w 31"/>
                    <a:gd name="T15" fmla="*/ 31 h 88"/>
                    <a:gd name="T16" fmla="*/ 22 w 31"/>
                    <a:gd name="T17" fmla="*/ 34 h 88"/>
                    <a:gd name="T18" fmla="*/ 21 w 31"/>
                    <a:gd name="T19" fmla="*/ 37 h 88"/>
                    <a:gd name="T20" fmla="*/ 21 w 31"/>
                    <a:gd name="T21" fmla="*/ 41 h 88"/>
                    <a:gd name="T22" fmla="*/ 19 w 31"/>
                    <a:gd name="T23" fmla="*/ 44 h 88"/>
                    <a:gd name="T24" fmla="*/ 19 w 31"/>
                    <a:gd name="T25" fmla="*/ 48 h 88"/>
                    <a:gd name="T26" fmla="*/ 21 w 31"/>
                    <a:gd name="T27" fmla="*/ 51 h 88"/>
                    <a:gd name="T28" fmla="*/ 19 w 31"/>
                    <a:gd name="T29" fmla="*/ 54 h 88"/>
                    <a:gd name="T30" fmla="*/ 22 w 31"/>
                    <a:gd name="T31" fmla="*/ 57 h 88"/>
                    <a:gd name="T32" fmla="*/ 24 w 31"/>
                    <a:gd name="T33" fmla="*/ 60 h 88"/>
                    <a:gd name="T34" fmla="*/ 25 w 31"/>
                    <a:gd name="T35" fmla="*/ 62 h 88"/>
                    <a:gd name="T36" fmla="*/ 28 w 31"/>
                    <a:gd name="T37" fmla="*/ 65 h 88"/>
                    <a:gd name="T38" fmla="*/ 30 w 31"/>
                    <a:gd name="T39" fmla="*/ 68 h 88"/>
                    <a:gd name="T40" fmla="*/ 35 w 31"/>
                    <a:gd name="T41" fmla="*/ 69 h 88"/>
                    <a:gd name="T42" fmla="*/ 36 w 31"/>
                    <a:gd name="T43" fmla="*/ 70 h 88"/>
                    <a:gd name="T44" fmla="*/ 41 w 31"/>
                    <a:gd name="T45" fmla="*/ 70 h 88"/>
                    <a:gd name="T46" fmla="*/ 43 w 31"/>
                    <a:gd name="T47" fmla="*/ 70 h 88"/>
                    <a:gd name="T48" fmla="*/ 41 w 31"/>
                    <a:gd name="T49" fmla="*/ 89 h 88"/>
                    <a:gd name="T50" fmla="*/ 41 w 31"/>
                    <a:gd name="T51" fmla="*/ 89 h 88"/>
                    <a:gd name="T52" fmla="*/ 36 w 31"/>
                    <a:gd name="T53" fmla="*/ 89 h 88"/>
                    <a:gd name="T54" fmla="*/ 32 w 31"/>
                    <a:gd name="T55" fmla="*/ 88 h 88"/>
                    <a:gd name="T56" fmla="*/ 28 w 31"/>
                    <a:gd name="T57" fmla="*/ 87 h 88"/>
                    <a:gd name="T58" fmla="*/ 24 w 31"/>
                    <a:gd name="T59" fmla="*/ 86 h 88"/>
                    <a:gd name="T60" fmla="*/ 19 w 31"/>
                    <a:gd name="T61" fmla="*/ 83 h 88"/>
                    <a:gd name="T62" fmla="*/ 16 w 31"/>
                    <a:gd name="T63" fmla="*/ 81 h 88"/>
                    <a:gd name="T64" fmla="*/ 13 w 31"/>
                    <a:gd name="T65" fmla="*/ 79 h 88"/>
                    <a:gd name="T66" fmla="*/ 9 w 31"/>
                    <a:gd name="T67" fmla="*/ 75 h 88"/>
                    <a:gd name="T68" fmla="*/ 6 w 31"/>
                    <a:gd name="T69" fmla="*/ 72 h 88"/>
                    <a:gd name="T70" fmla="*/ 5 w 31"/>
                    <a:gd name="T71" fmla="*/ 68 h 88"/>
                    <a:gd name="T72" fmla="*/ 3 w 31"/>
                    <a:gd name="T73" fmla="*/ 63 h 88"/>
                    <a:gd name="T74" fmla="*/ 2 w 31"/>
                    <a:gd name="T75" fmla="*/ 59 h 88"/>
                    <a:gd name="T76" fmla="*/ 0 w 31"/>
                    <a:gd name="T77" fmla="*/ 55 h 88"/>
                    <a:gd name="T78" fmla="*/ 0 w 31"/>
                    <a:gd name="T79" fmla="*/ 49 h 88"/>
                    <a:gd name="T80" fmla="*/ 0 w 31"/>
                    <a:gd name="T81" fmla="*/ 45 h 88"/>
                    <a:gd name="T82" fmla="*/ 2 w 31"/>
                    <a:gd name="T83" fmla="*/ 41 h 88"/>
                    <a:gd name="T84" fmla="*/ 2 w 31"/>
                    <a:gd name="T85" fmla="*/ 36 h 88"/>
                    <a:gd name="T86" fmla="*/ 3 w 31"/>
                    <a:gd name="T87" fmla="*/ 32 h 88"/>
                    <a:gd name="T88" fmla="*/ 5 w 31"/>
                    <a:gd name="T89" fmla="*/ 27 h 88"/>
                    <a:gd name="T90" fmla="*/ 8 w 31"/>
                    <a:gd name="T91" fmla="*/ 23 h 88"/>
                    <a:gd name="T92" fmla="*/ 11 w 31"/>
                    <a:gd name="T93" fmla="*/ 19 h 88"/>
                    <a:gd name="T94" fmla="*/ 14 w 31"/>
                    <a:gd name="T95" fmla="*/ 15 h 88"/>
                    <a:gd name="T96" fmla="*/ 17 w 31"/>
                    <a:gd name="T97" fmla="*/ 12 h 88"/>
                    <a:gd name="T98" fmla="*/ 21 w 31"/>
                    <a:gd name="T99" fmla="*/ 9 h 88"/>
                    <a:gd name="T100" fmla="*/ 25 w 31"/>
                    <a:gd name="T101" fmla="*/ 6 h 88"/>
                    <a:gd name="T102" fmla="*/ 30 w 31"/>
                    <a:gd name="T103" fmla="*/ 4 h 88"/>
                    <a:gd name="T104" fmla="*/ 33 w 31"/>
                    <a:gd name="T105" fmla="*/ 3 h 88"/>
                    <a:gd name="T106" fmla="*/ 38 w 31"/>
                    <a:gd name="T107" fmla="*/ 1 h 88"/>
                    <a:gd name="T108" fmla="*/ 43 w 31"/>
                    <a:gd name="T109" fmla="*/ 0 h 88"/>
                    <a:gd name="T110" fmla="*/ 47 w 31"/>
                    <a:gd name="T111" fmla="*/ 0 h 88"/>
                    <a:gd name="T112" fmla="*/ 46 w 31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1" h="88">
                      <a:moveTo>
                        <a:pt x="29" y="19"/>
                      </a:moveTo>
                      <a:lnTo>
                        <a:pt x="27" y="19"/>
                      </a:lnTo>
                      <a:lnTo>
                        <a:pt x="25" y="20"/>
                      </a:lnTo>
                      <a:lnTo>
                        <a:pt x="22" y="21"/>
                      </a:lnTo>
                      <a:lnTo>
                        <a:pt x="20" y="23"/>
                      </a:lnTo>
                      <a:lnTo>
                        <a:pt x="19" y="25"/>
                      </a:lnTo>
                      <a:lnTo>
                        <a:pt x="17" y="27"/>
                      </a:lnTo>
                      <a:lnTo>
                        <a:pt x="16" y="30"/>
                      </a:lnTo>
                      <a:lnTo>
                        <a:pt x="14" y="33"/>
                      </a:lnTo>
                      <a:lnTo>
                        <a:pt x="13" y="36"/>
                      </a:lnTo>
                      <a:lnTo>
                        <a:pt x="13" y="40"/>
                      </a:lnTo>
                      <a:lnTo>
                        <a:pt x="12" y="43"/>
                      </a:lnTo>
                      <a:lnTo>
                        <a:pt x="12" y="47"/>
                      </a:lnTo>
                      <a:lnTo>
                        <a:pt x="13" y="50"/>
                      </a:lnTo>
                      <a:lnTo>
                        <a:pt x="12" y="53"/>
                      </a:lnTo>
                      <a:lnTo>
                        <a:pt x="14" y="56"/>
                      </a:lnTo>
                      <a:lnTo>
                        <a:pt x="15" y="59"/>
                      </a:lnTo>
                      <a:lnTo>
                        <a:pt x="16" y="61"/>
                      </a:lnTo>
                      <a:lnTo>
                        <a:pt x="18" y="64"/>
                      </a:lnTo>
                      <a:lnTo>
                        <a:pt x="19" y="66"/>
                      </a:lnTo>
                      <a:lnTo>
                        <a:pt x="22" y="67"/>
                      </a:lnTo>
                      <a:lnTo>
                        <a:pt x="23" y="68"/>
                      </a:lnTo>
                      <a:lnTo>
                        <a:pt x="26" y="68"/>
                      </a:lnTo>
                      <a:lnTo>
                        <a:pt x="27" y="68"/>
                      </a:lnTo>
                      <a:lnTo>
                        <a:pt x="26" y="87"/>
                      </a:lnTo>
                      <a:lnTo>
                        <a:pt x="23" y="87"/>
                      </a:lnTo>
                      <a:lnTo>
                        <a:pt x="20" y="86"/>
                      </a:lnTo>
                      <a:lnTo>
                        <a:pt x="18" y="85"/>
                      </a:lnTo>
                      <a:lnTo>
                        <a:pt x="15" y="84"/>
                      </a:lnTo>
                      <a:lnTo>
                        <a:pt x="12" y="81"/>
                      </a:lnTo>
                      <a:lnTo>
                        <a:pt x="10" y="79"/>
                      </a:lnTo>
                      <a:lnTo>
                        <a:pt x="8" y="77"/>
                      </a:lnTo>
                      <a:lnTo>
                        <a:pt x="6" y="73"/>
                      </a:lnTo>
                      <a:lnTo>
                        <a:pt x="4" y="70"/>
                      </a:lnTo>
                      <a:lnTo>
                        <a:pt x="3" y="66"/>
                      </a:lnTo>
                      <a:lnTo>
                        <a:pt x="2" y="62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1" y="40"/>
                      </a:lnTo>
                      <a:lnTo>
                        <a:pt x="1" y="35"/>
                      </a:lnTo>
                      <a:lnTo>
                        <a:pt x="2" y="31"/>
                      </a:lnTo>
                      <a:lnTo>
                        <a:pt x="3" y="26"/>
                      </a:lnTo>
                      <a:lnTo>
                        <a:pt x="5" y="22"/>
                      </a:lnTo>
                      <a:lnTo>
                        <a:pt x="7" y="19"/>
                      </a:lnTo>
                      <a:lnTo>
                        <a:pt x="9" y="15"/>
                      </a:lnTo>
                      <a:lnTo>
                        <a:pt x="11" y="12"/>
                      </a:lnTo>
                      <a:lnTo>
                        <a:pt x="13" y="9"/>
                      </a:lnTo>
                      <a:lnTo>
                        <a:pt x="16" y="6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4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29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51" name="Freeform 114"/>
                <p:cNvSpPr>
                  <a:spLocks/>
                </p:cNvSpPr>
                <p:nvPr/>
              </p:nvSpPr>
              <p:spPr bwMode="auto">
                <a:xfrm flipH="1">
                  <a:off x="3308" y="3322"/>
                  <a:ext cx="54" cy="90"/>
                </a:xfrm>
                <a:custGeom>
                  <a:avLst/>
                  <a:gdLst>
                    <a:gd name="T0" fmla="*/ 5 w 34"/>
                    <a:gd name="T1" fmla="*/ 19 h 88"/>
                    <a:gd name="T2" fmla="*/ 10 w 34"/>
                    <a:gd name="T3" fmla="*/ 19 h 88"/>
                    <a:gd name="T4" fmla="*/ 13 w 34"/>
                    <a:gd name="T5" fmla="*/ 20 h 88"/>
                    <a:gd name="T6" fmla="*/ 16 w 34"/>
                    <a:gd name="T7" fmla="*/ 21 h 88"/>
                    <a:gd name="T8" fmla="*/ 19 w 34"/>
                    <a:gd name="T9" fmla="*/ 23 h 88"/>
                    <a:gd name="T10" fmla="*/ 22 w 34"/>
                    <a:gd name="T11" fmla="*/ 25 h 88"/>
                    <a:gd name="T12" fmla="*/ 25 w 34"/>
                    <a:gd name="T13" fmla="*/ 27 h 88"/>
                    <a:gd name="T14" fmla="*/ 27 w 34"/>
                    <a:gd name="T15" fmla="*/ 30 h 88"/>
                    <a:gd name="T16" fmla="*/ 29 w 34"/>
                    <a:gd name="T17" fmla="*/ 33 h 88"/>
                    <a:gd name="T18" fmla="*/ 30 w 34"/>
                    <a:gd name="T19" fmla="*/ 36 h 88"/>
                    <a:gd name="T20" fmla="*/ 30 w 34"/>
                    <a:gd name="T21" fmla="*/ 39 h 88"/>
                    <a:gd name="T22" fmla="*/ 32 w 34"/>
                    <a:gd name="T23" fmla="*/ 42 h 88"/>
                    <a:gd name="T24" fmla="*/ 30 w 34"/>
                    <a:gd name="T25" fmla="*/ 46 h 88"/>
                    <a:gd name="T26" fmla="*/ 30 w 34"/>
                    <a:gd name="T27" fmla="*/ 49 h 88"/>
                    <a:gd name="T28" fmla="*/ 29 w 34"/>
                    <a:gd name="T29" fmla="*/ 53 h 88"/>
                    <a:gd name="T30" fmla="*/ 27 w 34"/>
                    <a:gd name="T31" fmla="*/ 56 h 88"/>
                    <a:gd name="T32" fmla="*/ 24 w 34"/>
                    <a:gd name="T33" fmla="*/ 59 h 88"/>
                    <a:gd name="T34" fmla="*/ 21 w 34"/>
                    <a:gd name="T35" fmla="*/ 61 h 88"/>
                    <a:gd name="T36" fmla="*/ 19 w 34"/>
                    <a:gd name="T37" fmla="*/ 64 h 88"/>
                    <a:gd name="T38" fmla="*/ 16 w 34"/>
                    <a:gd name="T39" fmla="*/ 66 h 88"/>
                    <a:gd name="T40" fmla="*/ 11 w 34"/>
                    <a:gd name="T41" fmla="*/ 68 h 88"/>
                    <a:gd name="T42" fmla="*/ 8 w 34"/>
                    <a:gd name="T43" fmla="*/ 69 h 88"/>
                    <a:gd name="T44" fmla="*/ 5 w 34"/>
                    <a:gd name="T45" fmla="*/ 70 h 88"/>
                    <a:gd name="T46" fmla="*/ 2 w 34"/>
                    <a:gd name="T47" fmla="*/ 70 h 88"/>
                    <a:gd name="T48" fmla="*/ 0 w 34"/>
                    <a:gd name="T49" fmla="*/ 88 h 88"/>
                    <a:gd name="T50" fmla="*/ 2 w 34"/>
                    <a:gd name="T51" fmla="*/ 89 h 88"/>
                    <a:gd name="T52" fmla="*/ 6 w 34"/>
                    <a:gd name="T53" fmla="*/ 88 h 88"/>
                    <a:gd name="T54" fmla="*/ 11 w 34"/>
                    <a:gd name="T55" fmla="*/ 87 h 88"/>
                    <a:gd name="T56" fmla="*/ 16 w 34"/>
                    <a:gd name="T57" fmla="*/ 86 h 88"/>
                    <a:gd name="T58" fmla="*/ 21 w 34"/>
                    <a:gd name="T59" fmla="*/ 84 h 88"/>
                    <a:gd name="T60" fmla="*/ 25 w 34"/>
                    <a:gd name="T61" fmla="*/ 82 h 88"/>
                    <a:gd name="T62" fmla="*/ 30 w 34"/>
                    <a:gd name="T63" fmla="*/ 80 h 88"/>
                    <a:gd name="T64" fmla="*/ 35 w 34"/>
                    <a:gd name="T65" fmla="*/ 77 h 88"/>
                    <a:gd name="T66" fmla="*/ 38 w 34"/>
                    <a:gd name="T67" fmla="*/ 73 h 88"/>
                    <a:gd name="T68" fmla="*/ 43 w 34"/>
                    <a:gd name="T69" fmla="*/ 70 h 88"/>
                    <a:gd name="T70" fmla="*/ 44 w 34"/>
                    <a:gd name="T71" fmla="*/ 65 h 88"/>
                    <a:gd name="T72" fmla="*/ 46 w 34"/>
                    <a:gd name="T73" fmla="*/ 61 h 88"/>
                    <a:gd name="T74" fmla="*/ 49 w 34"/>
                    <a:gd name="T75" fmla="*/ 56 h 88"/>
                    <a:gd name="T76" fmla="*/ 51 w 34"/>
                    <a:gd name="T77" fmla="*/ 52 h 88"/>
                    <a:gd name="T78" fmla="*/ 52 w 34"/>
                    <a:gd name="T79" fmla="*/ 47 h 88"/>
                    <a:gd name="T80" fmla="*/ 52 w 34"/>
                    <a:gd name="T81" fmla="*/ 43 h 88"/>
                    <a:gd name="T82" fmla="*/ 52 w 34"/>
                    <a:gd name="T83" fmla="*/ 38 h 88"/>
                    <a:gd name="T84" fmla="*/ 52 w 34"/>
                    <a:gd name="T85" fmla="*/ 34 h 88"/>
                    <a:gd name="T86" fmla="*/ 51 w 34"/>
                    <a:gd name="T87" fmla="*/ 29 h 88"/>
                    <a:gd name="T88" fmla="*/ 49 w 34"/>
                    <a:gd name="T89" fmla="*/ 26 h 88"/>
                    <a:gd name="T90" fmla="*/ 48 w 34"/>
                    <a:gd name="T91" fmla="*/ 20 h 88"/>
                    <a:gd name="T92" fmla="*/ 44 w 34"/>
                    <a:gd name="T93" fmla="*/ 17 h 88"/>
                    <a:gd name="T94" fmla="*/ 41 w 34"/>
                    <a:gd name="T95" fmla="*/ 13 h 88"/>
                    <a:gd name="T96" fmla="*/ 38 w 34"/>
                    <a:gd name="T97" fmla="*/ 10 h 88"/>
                    <a:gd name="T98" fmla="*/ 33 w 34"/>
                    <a:gd name="T99" fmla="*/ 8 h 88"/>
                    <a:gd name="T100" fmla="*/ 30 w 34"/>
                    <a:gd name="T101" fmla="*/ 5 h 88"/>
                    <a:gd name="T102" fmla="*/ 25 w 34"/>
                    <a:gd name="T103" fmla="*/ 3 h 88"/>
                    <a:gd name="T104" fmla="*/ 21 w 34"/>
                    <a:gd name="T105" fmla="*/ 2 h 88"/>
                    <a:gd name="T106" fmla="*/ 16 w 34"/>
                    <a:gd name="T107" fmla="*/ 1 h 88"/>
                    <a:gd name="T108" fmla="*/ 11 w 34"/>
                    <a:gd name="T109" fmla="*/ 1 h 88"/>
                    <a:gd name="T110" fmla="*/ 6 w 34"/>
                    <a:gd name="T111" fmla="*/ 0 h 88"/>
                    <a:gd name="T112" fmla="*/ 5 w 34"/>
                    <a:gd name="T113" fmla="*/ 19 h 8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4" h="88">
                      <a:moveTo>
                        <a:pt x="3" y="19"/>
                      </a:move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10" y="21"/>
                      </a:lnTo>
                      <a:lnTo>
                        <a:pt x="12" y="22"/>
                      </a:lnTo>
                      <a:lnTo>
                        <a:pt x="14" y="24"/>
                      </a:lnTo>
                      <a:lnTo>
                        <a:pt x="16" y="26"/>
                      </a:lnTo>
                      <a:lnTo>
                        <a:pt x="17" y="29"/>
                      </a:lnTo>
                      <a:lnTo>
                        <a:pt x="18" y="32"/>
                      </a:lnTo>
                      <a:lnTo>
                        <a:pt x="19" y="35"/>
                      </a:lnTo>
                      <a:lnTo>
                        <a:pt x="19" y="38"/>
                      </a:lnTo>
                      <a:lnTo>
                        <a:pt x="20" y="41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8" y="52"/>
                      </a:lnTo>
                      <a:lnTo>
                        <a:pt x="17" y="55"/>
                      </a:lnTo>
                      <a:lnTo>
                        <a:pt x="15" y="58"/>
                      </a:lnTo>
                      <a:lnTo>
                        <a:pt x="13" y="60"/>
                      </a:lnTo>
                      <a:lnTo>
                        <a:pt x="12" y="63"/>
                      </a:lnTo>
                      <a:lnTo>
                        <a:pt x="10" y="65"/>
                      </a:lnTo>
                      <a:lnTo>
                        <a:pt x="7" y="66"/>
                      </a:lnTo>
                      <a:lnTo>
                        <a:pt x="5" y="67"/>
                      </a:lnTo>
                      <a:lnTo>
                        <a:pt x="3" y="68"/>
                      </a:lnTo>
                      <a:lnTo>
                        <a:pt x="1" y="68"/>
                      </a:lnTo>
                      <a:lnTo>
                        <a:pt x="0" y="86"/>
                      </a:lnTo>
                      <a:lnTo>
                        <a:pt x="1" y="87"/>
                      </a:lnTo>
                      <a:lnTo>
                        <a:pt x="4" y="86"/>
                      </a:lnTo>
                      <a:lnTo>
                        <a:pt x="7" y="85"/>
                      </a:lnTo>
                      <a:lnTo>
                        <a:pt x="10" y="84"/>
                      </a:lnTo>
                      <a:lnTo>
                        <a:pt x="13" y="82"/>
                      </a:lnTo>
                      <a:lnTo>
                        <a:pt x="16" y="80"/>
                      </a:lnTo>
                      <a:lnTo>
                        <a:pt x="19" y="78"/>
                      </a:lnTo>
                      <a:lnTo>
                        <a:pt x="22" y="75"/>
                      </a:lnTo>
                      <a:lnTo>
                        <a:pt x="24" y="71"/>
                      </a:lnTo>
                      <a:lnTo>
                        <a:pt x="27" y="68"/>
                      </a:lnTo>
                      <a:lnTo>
                        <a:pt x="28" y="64"/>
                      </a:lnTo>
                      <a:lnTo>
                        <a:pt x="29" y="60"/>
                      </a:lnTo>
                      <a:lnTo>
                        <a:pt x="31" y="55"/>
                      </a:lnTo>
                      <a:lnTo>
                        <a:pt x="32" y="51"/>
                      </a:lnTo>
                      <a:lnTo>
                        <a:pt x="33" y="46"/>
                      </a:lnTo>
                      <a:lnTo>
                        <a:pt x="33" y="42"/>
                      </a:lnTo>
                      <a:lnTo>
                        <a:pt x="33" y="37"/>
                      </a:lnTo>
                      <a:lnTo>
                        <a:pt x="33" y="33"/>
                      </a:lnTo>
                      <a:lnTo>
                        <a:pt x="32" y="28"/>
                      </a:lnTo>
                      <a:lnTo>
                        <a:pt x="31" y="25"/>
                      </a:lnTo>
                      <a:lnTo>
                        <a:pt x="30" y="20"/>
                      </a:lnTo>
                      <a:lnTo>
                        <a:pt x="28" y="17"/>
                      </a:lnTo>
                      <a:lnTo>
                        <a:pt x="26" y="13"/>
                      </a:lnTo>
                      <a:lnTo>
                        <a:pt x="24" y="10"/>
                      </a:lnTo>
                      <a:lnTo>
                        <a:pt x="21" y="8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10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3" y="19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PE" sz="2000"/>
                </a:p>
              </p:txBody>
            </p:sp>
            <p:sp>
              <p:nvSpPr>
                <p:cNvPr id="452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546" y="3334"/>
                  <a:ext cx="0" cy="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453" name="Line 116"/>
                <p:cNvSpPr>
                  <a:spLocks noChangeShapeType="1"/>
                </p:cNvSpPr>
                <p:nvPr/>
              </p:nvSpPr>
              <p:spPr bwMode="auto">
                <a:xfrm flipH="1" flipV="1">
                  <a:off x="3400" y="3379"/>
                  <a:ext cx="108" cy="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  <p:sp>
              <p:nvSpPr>
                <p:cNvPr id="454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303" y="3376"/>
                  <a:ext cx="1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PE" sz="2000"/>
                </a:p>
              </p:txBody>
            </p:sp>
          </p:grpSp>
        </p:grpSp>
        <p:grpSp>
          <p:nvGrpSpPr>
            <p:cNvPr id="195" name="Group 118"/>
            <p:cNvGrpSpPr>
              <a:grpSpLocks/>
            </p:cNvGrpSpPr>
            <p:nvPr/>
          </p:nvGrpSpPr>
          <p:grpSpPr bwMode="auto">
            <a:xfrm>
              <a:off x="4266741" y="5096804"/>
              <a:ext cx="2132013" cy="585787"/>
              <a:chOff x="508" y="1861"/>
              <a:chExt cx="3724" cy="889"/>
            </a:xfrm>
          </p:grpSpPr>
          <p:sp>
            <p:nvSpPr>
              <p:cNvPr id="365" name="Line 119"/>
              <p:cNvSpPr>
                <a:spLocks noChangeShapeType="1"/>
              </p:cNvSpPr>
              <p:nvPr/>
            </p:nvSpPr>
            <p:spPr bwMode="auto">
              <a:xfrm>
                <a:off x="521" y="2269"/>
                <a:ext cx="1" cy="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66" name="Freeform 120"/>
              <p:cNvSpPr>
                <a:spLocks/>
              </p:cNvSpPr>
              <p:nvPr/>
            </p:nvSpPr>
            <p:spPr bwMode="auto">
              <a:xfrm>
                <a:off x="508" y="2319"/>
                <a:ext cx="304" cy="78"/>
              </a:xfrm>
              <a:custGeom>
                <a:avLst/>
                <a:gdLst>
                  <a:gd name="T0" fmla="*/ 0 w 304"/>
                  <a:gd name="T1" fmla="*/ 1 h 78"/>
                  <a:gd name="T2" fmla="*/ 19 w 304"/>
                  <a:gd name="T3" fmla="*/ 0 h 78"/>
                  <a:gd name="T4" fmla="*/ 304 w 304"/>
                  <a:gd name="T5" fmla="*/ 61 h 78"/>
                  <a:gd name="T6" fmla="*/ 304 w 304"/>
                  <a:gd name="T7" fmla="*/ 75 h 78"/>
                  <a:gd name="T8" fmla="*/ 287 w 304"/>
                  <a:gd name="T9" fmla="*/ 78 h 78"/>
                  <a:gd name="T10" fmla="*/ 287 w 304"/>
                  <a:gd name="T11" fmla="*/ 65 h 78"/>
                  <a:gd name="T12" fmla="*/ 0 w 304"/>
                  <a:gd name="T13" fmla="*/ 1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4" h="78">
                    <a:moveTo>
                      <a:pt x="0" y="1"/>
                    </a:moveTo>
                    <a:lnTo>
                      <a:pt x="19" y="0"/>
                    </a:lnTo>
                    <a:lnTo>
                      <a:pt x="304" y="61"/>
                    </a:lnTo>
                    <a:lnTo>
                      <a:pt x="304" y="75"/>
                    </a:lnTo>
                    <a:lnTo>
                      <a:pt x="287" y="78"/>
                    </a:lnTo>
                    <a:lnTo>
                      <a:pt x="287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67" name="Freeform 121"/>
              <p:cNvSpPr>
                <a:spLocks/>
              </p:cNvSpPr>
              <p:nvPr/>
            </p:nvSpPr>
            <p:spPr bwMode="auto">
              <a:xfrm>
                <a:off x="518" y="2256"/>
                <a:ext cx="277" cy="122"/>
              </a:xfrm>
              <a:custGeom>
                <a:avLst/>
                <a:gdLst>
                  <a:gd name="T0" fmla="*/ 231 w 277"/>
                  <a:gd name="T1" fmla="*/ 0 h 122"/>
                  <a:gd name="T2" fmla="*/ 0 w 277"/>
                  <a:gd name="T3" fmla="*/ 14 h 122"/>
                  <a:gd name="T4" fmla="*/ 277 w 277"/>
                  <a:gd name="T5" fmla="*/ 54 h 122"/>
                  <a:gd name="T6" fmla="*/ 277 w 277"/>
                  <a:gd name="T7" fmla="*/ 122 h 1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122">
                    <a:moveTo>
                      <a:pt x="231" y="0"/>
                    </a:moveTo>
                    <a:lnTo>
                      <a:pt x="0" y="14"/>
                    </a:lnTo>
                    <a:lnTo>
                      <a:pt x="277" y="54"/>
                    </a:lnTo>
                    <a:lnTo>
                      <a:pt x="277" y="12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68" name="Line 122"/>
              <p:cNvSpPr>
                <a:spLocks noChangeShapeType="1"/>
              </p:cNvSpPr>
              <p:nvPr/>
            </p:nvSpPr>
            <p:spPr bwMode="auto">
              <a:xfrm>
                <a:off x="651" y="2290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69" name="Line 123"/>
              <p:cNvSpPr>
                <a:spLocks noChangeShapeType="1"/>
              </p:cNvSpPr>
              <p:nvPr/>
            </p:nvSpPr>
            <p:spPr bwMode="auto">
              <a:xfrm>
                <a:off x="616" y="2265"/>
                <a:ext cx="1" cy="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70" name="Line 124"/>
              <p:cNvSpPr>
                <a:spLocks noChangeShapeType="1"/>
              </p:cNvSpPr>
              <p:nvPr/>
            </p:nvSpPr>
            <p:spPr bwMode="auto">
              <a:xfrm>
                <a:off x="573" y="2278"/>
                <a:ext cx="1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71" name="Line 125"/>
              <p:cNvSpPr>
                <a:spLocks noChangeShapeType="1"/>
              </p:cNvSpPr>
              <p:nvPr/>
            </p:nvSpPr>
            <p:spPr bwMode="auto">
              <a:xfrm>
                <a:off x="691" y="2261"/>
                <a:ext cx="1" cy="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72" name="Freeform 126"/>
              <p:cNvSpPr>
                <a:spLocks/>
              </p:cNvSpPr>
              <p:nvPr/>
            </p:nvSpPr>
            <p:spPr bwMode="auto">
              <a:xfrm>
                <a:off x="508" y="2304"/>
                <a:ext cx="1013" cy="149"/>
              </a:xfrm>
              <a:custGeom>
                <a:avLst/>
                <a:gdLst>
                  <a:gd name="T0" fmla="*/ 1008 w 1013"/>
                  <a:gd name="T1" fmla="*/ 125 h 149"/>
                  <a:gd name="T2" fmla="*/ 237 w 1013"/>
                  <a:gd name="T3" fmla="*/ 0 h 149"/>
                  <a:gd name="T4" fmla="*/ 0 w 1013"/>
                  <a:gd name="T5" fmla="*/ 16 h 149"/>
                  <a:gd name="T6" fmla="*/ 0 w 1013"/>
                  <a:gd name="T7" fmla="*/ 32 h 149"/>
                  <a:gd name="T8" fmla="*/ 287 w 1013"/>
                  <a:gd name="T9" fmla="*/ 93 h 149"/>
                  <a:gd name="T10" fmla="*/ 681 w 1013"/>
                  <a:gd name="T11" fmla="*/ 93 h 149"/>
                  <a:gd name="T12" fmla="*/ 1013 w 1013"/>
                  <a:gd name="T13" fmla="*/ 149 h 149"/>
                  <a:gd name="T14" fmla="*/ 1008 w 1013"/>
                  <a:gd name="T15" fmla="*/ 125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3" h="149">
                    <a:moveTo>
                      <a:pt x="1008" y="125"/>
                    </a:moveTo>
                    <a:lnTo>
                      <a:pt x="237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287" y="93"/>
                    </a:lnTo>
                    <a:lnTo>
                      <a:pt x="681" y="93"/>
                    </a:lnTo>
                    <a:lnTo>
                      <a:pt x="1013" y="149"/>
                    </a:lnTo>
                    <a:lnTo>
                      <a:pt x="1008" y="1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73" name="Freeform 127"/>
              <p:cNvSpPr>
                <a:spLocks/>
              </p:cNvSpPr>
              <p:nvPr/>
            </p:nvSpPr>
            <p:spPr bwMode="auto">
              <a:xfrm>
                <a:off x="1516" y="2429"/>
                <a:ext cx="1214" cy="80"/>
              </a:xfrm>
              <a:custGeom>
                <a:avLst/>
                <a:gdLst>
                  <a:gd name="T0" fmla="*/ 0 w 1214"/>
                  <a:gd name="T1" fmla="*/ 0 h 80"/>
                  <a:gd name="T2" fmla="*/ 257 w 1214"/>
                  <a:gd name="T3" fmla="*/ 48 h 80"/>
                  <a:gd name="T4" fmla="*/ 859 w 1214"/>
                  <a:gd name="T5" fmla="*/ 6 h 80"/>
                  <a:gd name="T6" fmla="*/ 1214 w 1214"/>
                  <a:gd name="T7" fmla="*/ 58 h 80"/>
                  <a:gd name="T8" fmla="*/ 1214 w 1214"/>
                  <a:gd name="T9" fmla="*/ 80 h 80"/>
                  <a:gd name="T10" fmla="*/ 859 w 1214"/>
                  <a:gd name="T11" fmla="*/ 29 h 80"/>
                  <a:gd name="T12" fmla="*/ 251 w 1214"/>
                  <a:gd name="T13" fmla="*/ 73 h 80"/>
                  <a:gd name="T14" fmla="*/ 5 w 1214"/>
                  <a:gd name="T15" fmla="*/ 24 h 80"/>
                  <a:gd name="T16" fmla="*/ 0 w 1214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4" h="80">
                    <a:moveTo>
                      <a:pt x="0" y="0"/>
                    </a:moveTo>
                    <a:lnTo>
                      <a:pt x="257" y="48"/>
                    </a:lnTo>
                    <a:lnTo>
                      <a:pt x="859" y="6"/>
                    </a:lnTo>
                    <a:lnTo>
                      <a:pt x="1214" y="58"/>
                    </a:lnTo>
                    <a:lnTo>
                      <a:pt x="1214" y="80"/>
                    </a:lnTo>
                    <a:lnTo>
                      <a:pt x="859" y="29"/>
                    </a:lnTo>
                    <a:lnTo>
                      <a:pt x="251" y="73"/>
                    </a:lnTo>
                    <a:lnTo>
                      <a:pt x="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98" name="Freeform 128"/>
              <p:cNvSpPr>
                <a:spLocks/>
              </p:cNvSpPr>
              <p:nvPr/>
            </p:nvSpPr>
            <p:spPr bwMode="auto">
              <a:xfrm>
                <a:off x="2026" y="2329"/>
                <a:ext cx="2206" cy="421"/>
              </a:xfrm>
              <a:custGeom>
                <a:avLst/>
                <a:gdLst>
                  <a:gd name="T0" fmla="*/ 1704 w 2206"/>
                  <a:gd name="T1" fmla="*/ 36 h 421"/>
                  <a:gd name="T2" fmla="*/ 1417 w 2206"/>
                  <a:gd name="T3" fmla="*/ 69 h 421"/>
                  <a:gd name="T4" fmla="*/ 1316 w 2206"/>
                  <a:gd name="T5" fmla="*/ 44 h 421"/>
                  <a:gd name="T6" fmla="*/ 1221 w 2206"/>
                  <a:gd name="T7" fmla="*/ 55 h 421"/>
                  <a:gd name="T8" fmla="*/ 1316 w 2206"/>
                  <a:gd name="T9" fmla="*/ 77 h 421"/>
                  <a:gd name="T10" fmla="*/ 92 w 2206"/>
                  <a:gd name="T11" fmla="*/ 228 h 421"/>
                  <a:gd name="T12" fmla="*/ 0 w 2206"/>
                  <a:gd name="T13" fmla="*/ 213 h 421"/>
                  <a:gd name="T14" fmla="*/ 1 w 2206"/>
                  <a:gd name="T15" fmla="*/ 247 h 421"/>
                  <a:gd name="T16" fmla="*/ 465 w 2206"/>
                  <a:gd name="T17" fmla="*/ 351 h 421"/>
                  <a:gd name="T18" fmla="*/ 677 w 2206"/>
                  <a:gd name="T19" fmla="*/ 390 h 421"/>
                  <a:gd name="T20" fmla="*/ 816 w 2206"/>
                  <a:gd name="T21" fmla="*/ 412 h 421"/>
                  <a:gd name="T22" fmla="*/ 873 w 2206"/>
                  <a:gd name="T23" fmla="*/ 421 h 421"/>
                  <a:gd name="T24" fmla="*/ 939 w 2206"/>
                  <a:gd name="T25" fmla="*/ 418 h 421"/>
                  <a:gd name="T26" fmla="*/ 1017 w 2206"/>
                  <a:gd name="T27" fmla="*/ 421 h 421"/>
                  <a:gd name="T28" fmla="*/ 1104 w 2206"/>
                  <a:gd name="T29" fmla="*/ 412 h 421"/>
                  <a:gd name="T30" fmla="*/ 1194 w 2206"/>
                  <a:gd name="T31" fmla="*/ 394 h 421"/>
                  <a:gd name="T32" fmla="*/ 1200 w 2206"/>
                  <a:gd name="T33" fmla="*/ 358 h 421"/>
                  <a:gd name="T34" fmla="*/ 1095 w 2206"/>
                  <a:gd name="T35" fmla="*/ 379 h 421"/>
                  <a:gd name="T36" fmla="*/ 1001 w 2206"/>
                  <a:gd name="T37" fmla="*/ 390 h 421"/>
                  <a:gd name="T38" fmla="*/ 822 w 2206"/>
                  <a:gd name="T39" fmla="*/ 376 h 421"/>
                  <a:gd name="T40" fmla="*/ 725 w 2206"/>
                  <a:gd name="T41" fmla="*/ 362 h 421"/>
                  <a:gd name="T42" fmla="*/ 649 w 2206"/>
                  <a:gd name="T43" fmla="*/ 344 h 421"/>
                  <a:gd name="T44" fmla="*/ 276 w 2206"/>
                  <a:gd name="T45" fmla="*/ 267 h 421"/>
                  <a:gd name="T46" fmla="*/ 1996 w 2206"/>
                  <a:gd name="T47" fmla="*/ 17 h 421"/>
                  <a:gd name="T48" fmla="*/ 2114 w 2206"/>
                  <a:gd name="T49" fmla="*/ 27 h 421"/>
                  <a:gd name="T50" fmla="*/ 2160 w 2206"/>
                  <a:gd name="T51" fmla="*/ 21 h 421"/>
                  <a:gd name="T52" fmla="*/ 2206 w 2206"/>
                  <a:gd name="T53" fmla="*/ 13 h 421"/>
                  <a:gd name="T54" fmla="*/ 2206 w 2206"/>
                  <a:gd name="T55" fmla="*/ 0 h 421"/>
                  <a:gd name="T56" fmla="*/ 2178 w 2206"/>
                  <a:gd name="T57" fmla="*/ 9 h 421"/>
                  <a:gd name="T58" fmla="*/ 2114 w 2206"/>
                  <a:gd name="T59" fmla="*/ 15 h 421"/>
                  <a:gd name="T60" fmla="*/ 1992 w 2206"/>
                  <a:gd name="T61" fmla="*/ 4 h 421"/>
                  <a:gd name="T62" fmla="*/ 1704 w 2206"/>
                  <a:gd name="T63" fmla="*/ 36 h 4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06" h="421">
                    <a:moveTo>
                      <a:pt x="1704" y="36"/>
                    </a:moveTo>
                    <a:lnTo>
                      <a:pt x="1417" y="69"/>
                    </a:lnTo>
                    <a:lnTo>
                      <a:pt x="1316" y="44"/>
                    </a:lnTo>
                    <a:lnTo>
                      <a:pt x="1221" y="55"/>
                    </a:lnTo>
                    <a:lnTo>
                      <a:pt x="1316" y="77"/>
                    </a:lnTo>
                    <a:lnTo>
                      <a:pt x="92" y="228"/>
                    </a:lnTo>
                    <a:lnTo>
                      <a:pt x="0" y="213"/>
                    </a:lnTo>
                    <a:lnTo>
                      <a:pt x="1" y="247"/>
                    </a:lnTo>
                    <a:lnTo>
                      <a:pt x="465" y="351"/>
                    </a:lnTo>
                    <a:lnTo>
                      <a:pt x="677" y="390"/>
                    </a:lnTo>
                    <a:lnTo>
                      <a:pt x="816" y="412"/>
                    </a:lnTo>
                    <a:lnTo>
                      <a:pt x="873" y="421"/>
                    </a:lnTo>
                    <a:lnTo>
                      <a:pt x="939" y="418"/>
                    </a:lnTo>
                    <a:lnTo>
                      <a:pt x="1017" y="421"/>
                    </a:lnTo>
                    <a:lnTo>
                      <a:pt x="1104" y="412"/>
                    </a:lnTo>
                    <a:lnTo>
                      <a:pt x="1194" y="394"/>
                    </a:lnTo>
                    <a:lnTo>
                      <a:pt x="1200" y="358"/>
                    </a:lnTo>
                    <a:lnTo>
                      <a:pt x="1095" y="379"/>
                    </a:lnTo>
                    <a:lnTo>
                      <a:pt x="1001" y="390"/>
                    </a:lnTo>
                    <a:lnTo>
                      <a:pt x="822" y="376"/>
                    </a:lnTo>
                    <a:lnTo>
                      <a:pt x="725" y="362"/>
                    </a:lnTo>
                    <a:lnTo>
                      <a:pt x="649" y="344"/>
                    </a:lnTo>
                    <a:lnTo>
                      <a:pt x="276" y="267"/>
                    </a:lnTo>
                    <a:lnTo>
                      <a:pt x="1996" y="17"/>
                    </a:lnTo>
                    <a:lnTo>
                      <a:pt x="2114" y="27"/>
                    </a:lnTo>
                    <a:lnTo>
                      <a:pt x="2160" y="21"/>
                    </a:lnTo>
                    <a:lnTo>
                      <a:pt x="2206" y="13"/>
                    </a:lnTo>
                    <a:lnTo>
                      <a:pt x="2206" y="0"/>
                    </a:lnTo>
                    <a:lnTo>
                      <a:pt x="2178" y="9"/>
                    </a:lnTo>
                    <a:lnTo>
                      <a:pt x="2114" y="15"/>
                    </a:lnTo>
                    <a:lnTo>
                      <a:pt x="1992" y="4"/>
                    </a:lnTo>
                    <a:lnTo>
                      <a:pt x="1704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399" name="Freeform 129"/>
              <p:cNvSpPr>
                <a:spLocks/>
              </p:cNvSpPr>
              <p:nvPr/>
            </p:nvSpPr>
            <p:spPr bwMode="auto">
              <a:xfrm>
                <a:off x="1521" y="2347"/>
                <a:ext cx="1828" cy="140"/>
              </a:xfrm>
              <a:custGeom>
                <a:avLst/>
                <a:gdLst>
                  <a:gd name="T0" fmla="*/ 0 w 1828"/>
                  <a:gd name="T1" fmla="*/ 82 h 140"/>
                  <a:gd name="T2" fmla="*/ 1314 w 1828"/>
                  <a:gd name="T3" fmla="*/ 0 h 140"/>
                  <a:gd name="T4" fmla="*/ 1515 w 1828"/>
                  <a:gd name="T5" fmla="*/ 46 h 140"/>
                  <a:gd name="T6" fmla="*/ 1686 w 1828"/>
                  <a:gd name="T7" fmla="*/ 31 h 140"/>
                  <a:gd name="T8" fmla="*/ 1828 w 1828"/>
                  <a:gd name="T9" fmla="*/ 59 h 140"/>
                  <a:gd name="T10" fmla="*/ 1209 w 1828"/>
                  <a:gd name="T11" fmla="*/ 140 h 140"/>
                  <a:gd name="T12" fmla="*/ 854 w 1828"/>
                  <a:gd name="T13" fmla="*/ 88 h 140"/>
                  <a:gd name="T14" fmla="*/ 252 w 1828"/>
                  <a:gd name="T15" fmla="*/ 130 h 140"/>
                  <a:gd name="T16" fmla="*/ 0 w 1828"/>
                  <a:gd name="T17" fmla="*/ 82 h 1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28" h="140">
                    <a:moveTo>
                      <a:pt x="0" y="82"/>
                    </a:moveTo>
                    <a:lnTo>
                      <a:pt x="1314" y="0"/>
                    </a:lnTo>
                    <a:lnTo>
                      <a:pt x="1515" y="46"/>
                    </a:lnTo>
                    <a:lnTo>
                      <a:pt x="1686" y="31"/>
                    </a:lnTo>
                    <a:lnTo>
                      <a:pt x="1828" y="59"/>
                    </a:lnTo>
                    <a:lnTo>
                      <a:pt x="1209" y="140"/>
                    </a:lnTo>
                    <a:lnTo>
                      <a:pt x="854" y="88"/>
                    </a:lnTo>
                    <a:lnTo>
                      <a:pt x="252" y="13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0" name="Freeform 130"/>
              <p:cNvSpPr>
                <a:spLocks/>
              </p:cNvSpPr>
              <p:nvPr/>
            </p:nvSpPr>
            <p:spPr bwMode="auto">
              <a:xfrm>
                <a:off x="3301" y="2286"/>
                <a:ext cx="927" cy="129"/>
              </a:xfrm>
              <a:custGeom>
                <a:avLst/>
                <a:gdLst>
                  <a:gd name="T0" fmla="*/ 0 w 927"/>
                  <a:gd name="T1" fmla="*/ 83 h 129"/>
                  <a:gd name="T2" fmla="*/ 136 w 927"/>
                  <a:gd name="T3" fmla="*/ 129 h 129"/>
                  <a:gd name="T4" fmla="*/ 715 w 927"/>
                  <a:gd name="T5" fmla="*/ 51 h 129"/>
                  <a:gd name="T6" fmla="*/ 874 w 927"/>
                  <a:gd name="T7" fmla="*/ 59 h 129"/>
                  <a:gd name="T8" fmla="*/ 927 w 927"/>
                  <a:gd name="T9" fmla="*/ 43 h 129"/>
                  <a:gd name="T10" fmla="*/ 651 w 927"/>
                  <a:gd name="T11" fmla="*/ 0 h 129"/>
                  <a:gd name="T12" fmla="*/ 166 w 927"/>
                  <a:gd name="T13" fmla="*/ 26 h 129"/>
                  <a:gd name="T14" fmla="*/ 0 w 927"/>
                  <a:gd name="T15" fmla="*/ 83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27" h="129">
                    <a:moveTo>
                      <a:pt x="0" y="83"/>
                    </a:moveTo>
                    <a:lnTo>
                      <a:pt x="136" y="129"/>
                    </a:lnTo>
                    <a:lnTo>
                      <a:pt x="715" y="51"/>
                    </a:lnTo>
                    <a:lnTo>
                      <a:pt x="874" y="59"/>
                    </a:lnTo>
                    <a:lnTo>
                      <a:pt x="927" y="43"/>
                    </a:lnTo>
                    <a:lnTo>
                      <a:pt x="651" y="0"/>
                    </a:lnTo>
                    <a:lnTo>
                      <a:pt x="166" y="26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1" name="Freeform 131"/>
              <p:cNvSpPr>
                <a:spLocks/>
              </p:cNvSpPr>
              <p:nvPr/>
            </p:nvSpPr>
            <p:spPr bwMode="auto">
              <a:xfrm>
                <a:off x="3114" y="2341"/>
                <a:ext cx="129" cy="82"/>
              </a:xfrm>
              <a:custGeom>
                <a:avLst/>
                <a:gdLst>
                  <a:gd name="T0" fmla="*/ 74 w 129"/>
                  <a:gd name="T1" fmla="*/ 72 h 82"/>
                  <a:gd name="T2" fmla="*/ 62 w 129"/>
                  <a:gd name="T3" fmla="*/ 76 h 82"/>
                  <a:gd name="T4" fmla="*/ 48 w 129"/>
                  <a:gd name="T5" fmla="*/ 78 h 82"/>
                  <a:gd name="T6" fmla="*/ 36 w 129"/>
                  <a:gd name="T7" fmla="*/ 76 h 82"/>
                  <a:gd name="T8" fmla="*/ 20 w 129"/>
                  <a:gd name="T9" fmla="*/ 80 h 82"/>
                  <a:gd name="T10" fmla="*/ 10 w 129"/>
                  <a:gd name="T11" fmla="*/ 82 h 82"/>
                  <a:gd name="T12" fmla="*/ 0 w 129"/>
                  <a:gd name="T13" fmla="*/ 65 h 82"/>
                  <a:gd name="T14" fmla="*/ 6 w 129"/>
                  <a:gd name="T15" fmla="*/ 52 h 82"/>
                  <a:gd name="T16" fmla="*/ 2 w 129"/>
                  <a:gd name="T17" fmla="*/ 48 h 82"/>
                  <a:gd name="T18" fmla="*/ 18 w 129"/>
                  <a:gd name="T19" fmla="*/ 24 h 82"/>
                  <a:gd name="T20" fmla="*/ 32 w 129"/>
                  <a:gd name="T21" fmla="*/ 18 h 82"/>
                  <a:gd name="T22" fmla="*/ 38 w 129"/>
                  <a:gd name="T23" fmla="*/ 22 h 82"/>
                  <a:gd name="T24" fmla="*/ 48 w 129"/>
                  <a:gd name="T25" fmla="*/ 20 h 82"/>
                  <a:gd name="T26" fmla="*/ 56 w 129"/>
                  <a:gd name="T27" fmla="*/ 18 h 82"/>
                  <a:gd name="T28" fmla="*/ 60 w 129"/>
                  <a:gd name="T29" fmla="*/ 6 h 82"/>
                  <a:gd name="T30" fmla="*/ 75 w 129"/>
                  <a:gd name="T31" fmla="*/ 0 h 82"/>
                  <a:gd name="T32" fmla="*/ 90 w 129"/>
                  <a:gd name="T33" fmla="*/ 0 h 82"/>
                  <a:gd name="T34" fmla="*/ 106 w 129"/>
                  <a:gd name="T35" fmla="*/ 12 h 82"/>
                  <a:gd name="T36" fmla="*/ 118 w 129"/>
                  <a:gd name="T37" fmla="*/ 18 h 82"/>
                  <a:gd name="T38" fmla="*/ 123 w 129"/>
                  <a:gd name="T39" fmla="*/ 27 h 82"/>
                  <a:gd name="T40" fmla="*/ 129 w 129"/>
                  <a:gd name="T41" fmla="*/ 36 h 82"/>
                  <a:gd name="T42" fmla="*/ 128 w 129"/>
                  <a:gd name="T43" fmla="*/ 46 h 82"/>
                  <a:gd name="T44" fmla="*/ 128 w 129"/>
                  <a:gd name="T45" fmla="*/ 57 h 82"/>
                  <a:gd name="T46" fmla="*/ 120 w 129"/>
                  <a:gd name="T47" fmla="*/ 63 h 82"/>
                  <a:gd name="T48" fmla="*/ 112 w 129"/>
                  <a:gd name="T49" fmla="*/ 72 h 82"/>
                  <a:gd name="T50" fmla="*/ 100 w 129"/>
                  <a:gd name="T51" fmla="*/ 76 h 82"/>
                  <a:gd name="T52" fmla="*/ 88 w 129"/>
                  <a:gd name="T53" fmla="*/ 74 h 82"/>
                  <a:gd name="T54" fmla="*/ 74 w 129"/>
                  <a:gd name="T55" fmla="*/ 72 h 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9" h="82">
                    <a:moveTo>
                      <a:pt x="74" y="72"/>
                    </a:moveTo>
                    <a:lnTo>
                      <a:pt x="62" y="76"/>
                    </a:lnTo>
                    <a:lnTo>
                      <a:pt x="48" y="78"/>
                    </a:lnTo>
                    <a:lnTo>
                      <a:pt x="36" y="76"/>
                    </a:lnTo>
                    <a:lnTo>
                      <a:pt x="20" y="80"/>
                    </a:lnTo>
                    <a:lnTo>
                      <a:pt x="10" y="82"/>
                    </a:lnTo>
                    <a:lnTo>
                      <a:pt x="0" y="65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18" y="24"/>
                    </a:lnTo>
                    <a:lnTo>
                      <a:pt x="32" y="18"/>
                    </a:lnTo>
                    <a:lnTo>
                      <a:pt x="38" y="22"/>
                    </a:lnTo>
                    <a:lnTo>
                      <a:pt x="48" y="20"/>
                    </a:lnTo>
                    <a:lnTo>
                      <a:pt x="56" y="18"/>
                    </a:lnTo>
                    <a:lnTo>
                      <a:pt x="60" y="6"/>
                    </a:lnTo>
                    <a:lnTo>
                      <a:pt x="75" y="0"/>
                    </a:lnTo>
                    <a:lnTo>
                      <a:pt x="90" y="0"/>
                    </a:lnTo>
                    <a:lnTo>
                      <a:pt x="106" y="12"/>
                    </a:lnTo>
                    <a:lnTo>
                      <a:pt x="118" y="18"/>
                    </a:lnTo>
                    <a:lnTo>
                      <a:pt x="123" y="27"/>
                    </a:lnTo>
                    <a:lnTo>
                      <a:pt x="129" y="36"/>
                    </a:lnTo>
                    <a:lnTo>
                      <a:pt x="128" y="46"/>
                    </a:lnTo>
                    <a:lnTo>
                      <a:pt x="128" y="57"/>
                    </a:lnTo>
                    <a:lnTo>
                      <a:pt x="120" y="63"/>
                    </a:lnTo>
                    <a:lnTo>
                      <a:pt x="112" y="72"/>
                    </a:lnTo>
                    <a:lnTo>
                      <a:pt x="100" y="76"/>
                    </a:lnTo>
                    <a:lnTo>
                      <a:pt x="88" y="74"/>
                    </a:lnTo>
                    <a:lnTo>
                      <a:pt x="74" y="72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2" name="Freeform 132"/>
              <p:cNvSpPr>
                <a:spLocks/>
              </p:cNvSpPr>
              <p:nvPr/>
            </p:nvSpPr>
            <p:spPr bwMode="auto">
              <a:xfrm>
                <a:off x="2821" y="2344"/>
                <a:ext cx="126" cy="68"/>
              </a:xfrm>
              <a:custGeom>
                <a:avLst/>
                <a:gdLst>
                  <a:gd name="T0" fmla="*/ 73 w 126"/>
                  <a:gd name="T1" fmla="*/ 59 h 68"/>
                  <a:gd name="T2" fmla="*/ 61 w 126"/>
                  <a:gd name="T3" fmla="*/ 62 h 68"/>
                  <a:gd name="T4" fmla="*/ 47 w 126"/>
                  <a:gd name="T5" fmla="*/ 64 h 68"/>
                  <a:gd name="T6" fmla="*/ 35 w 126"/>
                  <a:gd name="T7" fmla="*/ 62 h 68"/>
                  <a:gd name="T8" fmla="*/ 19 w 126"/>
                  <a:gd name="T9" fmla="*/ 66 h 68"/>
                  <a:gd name="T10" fmla="*/ 9 w 126"/>
                  <a:gd name="T11" fmla="*/ 68 h 68"/>
                  <a:gd name="T12" fmla="*/ 0 w 126"/>
                  <a:gd name="T13" fmla="*/ 52 h 68"/>
                  <a:gd name="T14" fmla="*/ 5 w 126"/>
                  <a:gd name="T15" fmla="*/ 38 h 68"/>
                  <a:gd name="T16" fmla="*/ 1 w 126"/>
                  <a:gd name="T17" fmla="*/ 35 h 68"/>
                  <a:gd name="T18" fmla="*/ 17 w 126"/>
                  <a:gd name="T19" fmla="*/ 10 h 68"/>
                  <a:gd name="T20" fmla="*/ 31 w 126"/>
                  <a:gd name="T21" fmla="*/ 5 h 68"/>
                  <a:gd name="T22" fmla="*/ 37 w 126"/>
                  <a:gd name="T23" fmla="*/ 8 h 68"/>
                  <a:gd name="T24" fmla="*/ 47 w 126"/>
                  <a:gd name="T25" fmla="*/ 7 h 68"/>
                  <a:gd name="T26" fmla="*/ 55 w 126"/>
                  <a:gd name="T27" fmla="*/ 5 h 68"/>
                  <a:gd name="T28" fmla="*/ 63 w 126"/>
                  <a:gd name="T29" fmla="*/ 0 h 68"/>
                  <a:gd name="T30" fmla="*/ 71 w 126"/>
                  <a:gd name="T31" fmla="*/ 1 h 68"/>
                  <a:gd name="T32" fmla="*/ 87 w 126"/>
                  <a:gd name="T33" fmla="*/ 0 h 68"/>
                  <a:gd name="T34" fmla="*/ 101 w 126"/>
                  <a:gd name="T35" fmla="*/ 7 h 68"/>
                  <a:gd name="T36" fmla="*/ 109 w 126"/>
                  <a:gd name="T37" fmla="*/ 10 h 68"/>
                  <a:gd name="T38" fmla="*/ 114 w 126"/>
                  <a:gd name="T39" fmla="*/ 18 h 68"/>
                  <a:gd name="T40" fmla="*/ 121 w 126"/>
                  <a:gd name="T41" fmla="*/ 25 h 68"/>
                  <a:gd name="T42" fmla="*/ 126 w 126"/>
                  <a:gd name="T43" fmla="*/ 33 h 68"/>
                  <a:gd name="T44" fmla="*/ 126 w 126"/>
                  <a:gd name="T45" fmla="*/ 44 h 68"/>
                  <a:gd name="T46" fmla="*/ 119 w 126"/>
                  <a:gd name="T47" fmla="*/ 50 h 68"/>
                  <a:gd name="T48" fmla="*/ 110 w 126"/>
                  <a:gd name="T49" fmla="*/ 59 h 68"/>
                  <a:gd name="T50" fmla="*/ 99 w 126"/>
                  <a:gd name="T51" fmla="*/ 62 h 68"/>
                  <a:gd name="T52" fmla="*/ 87 w 126"/>
                  <a:gd name="T53" fmla="*/ 61 h 68"/>
                  <a:gd name="T54" fmla="*/ 73 w 126"/>
                  <a:gd name="T55" fmla="*/ 59 h 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6" h="68">
                    <a:moveTo>
                      <a:pt x="73" y="59"/>
                    </a:moveTo>
                    <a:lnTo>
                      <a:pt x="61" y="62"/>
                    </a:lnTo>
                    <a:lnTo>
                      <a:pt x="47" y="64"/>
                    </a:lnTo>
                    <a:lnTo>
                      <a:pt x="35" y="62"/>
                    </a:lnTo>
                    <a:lnTo>
                      <a:pt x="19" y="66"/>
                    </a:lnTo>
                    <a:lnTo>
                      <a:pt x="9" y="68"/>
                    </a:lnTo>
                    <a:lnTo>
                      <a:pt x="0" y="52"/>
                    </a:lnTo>
                    <a:lnTo>
                      <a:pt x="5" y="38"/>
                    </a:lnTo>
                    <a:lnTo>
                      <a:pt x="1" y="35"/>
                    </a:lnTo>
                    <a:lnTo>
                      <a:pt x="17" y="10"/>
                    </a:lnTo>
                    <a:lnTo>
                      <a:pt x="31" y="5"/>
                    </a:lnTo>
                    <a:lnTo>
                      <a:pt x="37" y="8"/>
                    </a:lnTo>
                    <a:lnTo>
                      <a:pt x="47" y="7"/>
                    </a:lnTo>
                    <a:lnTo>
                      <a:pt x="55" y="5"/>
                    </a:lnTo>
                    <a:lnTo>
                      <a:pt x="63" y="0"/>
                    </a:lnTo>
                    <a:lnTo>
                      <a:pt x="71" y="1"/>
                    </a:lnTo>
                    <a:lnTo>
                      <a:pt x="87" y="0"/>
                    </a:lnTo>
                    <a:lnTo>
                      <a:pt x="101" y="7"/>
                    </a:lnTo>
                    <a:lnTo>
                      <a:pt x="109" y="10"/>
                    </a:lnTo>
                    <a:lnTo>
                      <a:pt x="114" y="18"/>
                    </a:lnTo>
                    <a:lnTo>
                      <a:pt x="121" y="25"/>
                    </a:lnTo>
                    <a:lnTo>
                      <a:pt x="126" y="33"/>
                    </a:lnTo>
                    <a:lnTo>
                      <a:pt x="126" y="44"/>
                    </a:lnTo>
                    <a:lnTo>
                      <a:pt x="119" y="50"/>
                    </a:lnTo>
                    <a:lnTo>
                      <a:pt x="110" y="59"/>
                    </a:lnTo>
                    <a:lnTo>
                      <a:pt x="99" y="62"/>
                    </a:lnTo>
                    <a:lnTo>
                      <a:pt x="87" y="61"/>
                    </a:lnTo>
                    <a:lnTo>
                      <a:pt x="73" y="5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3" name="Freeform 133"/>
              <p:cNvSpPr>
                <a:spLocks/>
              </p:cNvSpPr>
              <p:nvPr/>
            </p:nvSpPr>
            <p:spPr bwMode="auto">
              <a:xfrm>
                <a:off x="2920" y="2341"/>
                <a:ext cx="137" cy="74"/>
              </a:xfrm>
              <a:custGeom>
                <a:avLst/>
                <a:gdLst>
                  <a:gd name="T0" fmla="*/ 79 w 137"/>
                  <a:gd name="T1" fmla="*/ 64 h 74"/>
                  <a:gd name="T2" fmla="*/ 66 w 137"/>
                  <a:gd name="T3" fmla="*/ 68 h 74"/>
                  <a:gd name="T4" fmla="*/ 51 w 137"/>
                  <a:gd name="T5" fmla="*/ 70 h 74"/>
                  <a:gd name="T6" fmla="*/ 38 w 137"/>
                  <a:gd name="T7" fmla="*/ 68 h 74"/>
                  <a:gd name="T8" fmla="*/ 21 w 137"/>
                  <a:gd name="T9" fmla="*/ 72 h 74"/>
                  <a:gd name="T10" fmla="*/ 10 w 137"/>
                  <a:gd name="T11" fmla="*/ 74 h 74"/>
                  <a:gd name="T12" fmla="*/ 0 w 137"/>
                  <a:gd name="T13" fmla="*/ 56 h 74"/>
                  <a:gd name="T14" fmla="*/ 6 w 137"/>
                  <a:gd name="T15" fmla="*/ 42 h 74"/>
                  <a:gd name="T16" fmla="*/ 2 w 137"/>
                  <a:gd name="T17" fmla="*/ 38 h 74"/>
                  <a:gd name="T18" fmla="*/ 19 w 137"/>
                  <a:gd name="T19" fmla="*/ 12 h 74"/>
                  <a:gd name="T20" fmla="*/ 34 w 137"/>
                  <a:gd name="T21" fmla="*/ 6 h 74"/>
                  <a:gd name="T22" fmla="*/ 40 w 137"/>
                  <a:gd name="T23" fmla="*/ 10 h 74"/>
                  <a:gd name="T24" fmla="*/ 51 w 137"/>
                  <a:gd name="T25" fmla="*/ 8 h 74"/>
                  <a:gd name="T26" fmla="*/ 60 w 137"/>
                  <a:gd name="T27" fmla="*/ 6 h 74"/>
                  <a:gd name="T28" fmla="*/ 68 w 137"/>
                  <a:gd name="T29" fmla="*/ 0 h 74"/>
                  <a:gd name="T30" fmla="*/ 77 w 137"/>
                  <a:gd name="T31" fmla="*/ 2 h 74"/>
                  <a:gd name="T32" fmla="*/ 94 w 137"/>
                  <a:gd name="T33" fmla="*/ 0 h 74"/>
                  <a:gd name="T34" fmla="*/ 109 w 137"/>
                  <a:gd name="T35" fmla="*/ 8 h 74"/>
                  <a:gd name="T36" fmla="*/ 118 w 137"/>
                  <a:gd name="T37" fmla="*/ 12 h 74"/>
                  <a:gd name="T38" fmla="*/ 124 w 137"/>
                  <a:gd name="T39" fmla="*/ 20 h 74"/>
                  <a:gd name="T40" fmla="*/ 131 w 137"/>
                  <a:gd name="T41" fmla="*/ 28 h 74"/>
                  <a:gd name="T42" fmla="*/ 137 w 137"/>
                  <a:gd name="T43" fmla="*/ 36 h 74"/>
                  <a:gd name="T44" fmla="*/ 137 w 137"/>
                  <a:gd name="T45" fmla="*/ 48 h 74"/>
                  <a:gd name="T46" fmla="*/ 128 w 137"/>
                  <a:gd name="T47" fmla="*/ 54 h 74"/>
                  <a:gd name="T48" fmla="*/ 120 w 137"/>
                  <a:gd name="T49" fmla="*/ 64 h 74"/>
                  <a:gd name="T50" fmla="*/ 107 w 137"/>
                  <a:gd name="T51" fmla="*/ 68 h 74"/>
                  <a:gd name="T52" fmla="*/ 94 w 137"/>
                  <a:gd name="T53" fmla="*/ 66 h 74"/>
                  <a:gd name="T54" fmla="*/ 79 w 137"/>
                  <a:gd name="T55" fmla="*/ 64 h 7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7" h="74">
                    <a:moveTo>
                      <a:pt x="79" y="64"/>
                    </a:moveTo>
                    <a:lnTo>
                      <a:pt x="66" y="68"/>
                    </a:lnTo>
                    <a:lnTo>
                      <a:pt x="51" y="70"/>
                    </a:lnTo>
                    <a:lnTo>
                      <a:pt x="38" y="68"/>
                    </a:lnTo>
                    <a:lnTo>
                      <a:pt x="21" y="72"/>
                    </a:lnTo>
                    <a:lnTo>
                      <a:pt x="10" y="74"/>
                    </a:lnTo>
                    <a:lnTo>
                      <a:pt x="0" y="56"/>
                    </a:lnTo>
                    <a:lnTo>
                      <a:pt x="6" y="42"/>
                    </a:lnTo>
                    <a:lnTo>
                      <a:pt x="2" y="38"/>
                    </a:lnTo>
                    <a:lnTo>
                      <a:pt x="19" y="12"/>
                    </a:lnTo>
                    <a:lnTo>
                      <a:pt x="34" y="6"/>
                    </a:lnTo>
                    <a:lnTo>
                      <a:pt x="40" y="10"/>
                    </a:lnTo>
                    <a:lnTo>
                      <a:pt x="51" y="8"/>
                    </a:lnTo>
                    <a:lnTo>
                      <a:pt x="60" y="6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94" y="0"/>
                    </a:lnTo>
                    <a:lnTo>
                      <a:pt x="109" y="8"/>
                    </a:lnTo>
                    <a:lnTo>
                      <a:pt x="118" y="12"/>
                    </a:lnTo>
                    <a:lnTo>
                      <a:pt x="124" y="20"/>
                    </a:lnTo>
                    <a:lnTo>
                      <a:pt x="131" y="28"/>
                    </a:lnTo>
                    <a:lnTo>
                      <a:pt x="137" y="36"/>
                    </a:lnTo>
                    <a:lnTo>
                      <a:pt x="137" y="48"/>
                    </a:lnTo>
                    <a:lnTo>
                      <a:pt x="128" y="54"/>
                    </a:lnTo>
                    <a:lnTo>
                      <a:pt x="120" y="64"/>
                    </a:lnTo>
                    <a:lnTo>
                      <a:pt x="107" y="68"/>
                    </a:lnTo>
                    <a:lnTo>
                      <a:pt x="94" y="66"/>
                    </a:lnTo>
                    <a:lnTo>
                      <a:pt x="79" y="64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4" name="Freeform 134"/>
              <p:cNvSpPr>
                <a:spLocks/>
              </p:cNvSpPr>
              <p:nvPr/>
            </p:nvSpPr>
            <p:spPr bwMode="auto">
              <a:xfrm>
                <a:off x="2027" y="2459"/>
                <a:ext cx="604" cy="99"/>
              </a:xfrm>
              <a:custGeom>
                <a:avLst/>
                <a:gdLst>
                  <a:gd name="T0" fmla="*/ 91 w 604"/>
                  <a:gd name="T1" fmla="*/ 99 h 99"/>
                  <a:gd name="T2" fmla="*/ 604 w 604"/>
                  <a:gd name="T3" fmla="*/ 36 h 99"/>
                  <a:gd name="T4" fmla="*/ 511 w 604"/>
                  <a:gd name="T5" fmla="*/ 21 h 99"/>
                  <a:gd name="T6" fmla="*/ 225 w 604"/>
                  <a:gd name="T7" fmla="*/ 53 h 99"/>
                  <a:gd name="T8" fmla="*/ 222 w 604"/>
                  <a:gd name="T9" fmla="*/ 36 h 99"/>
                  <a:gd name="T10" fmla="*/ 201 w 604"/>
                  <a:gd name="T11" fmla="*/ 15 h 99"/>
                  <a:gd name="T12" fmla="*/ 189 w 604"/>
                  <a:gd name="T13" fmla="*/ 7 h 99"/>
                  <a:gd name="T14" fmla="*/ 167 w 604"/>
                  <a:gd name="T15" fmla="*/ 0 h 99"/>
                  <a:gd name="T16" fmla="*/ 140 w 604"/>
                  <a:gd name="T17" fmla="*/ 3 h 99"/>
                  <a:gd name="T18" fmla="*/ 128 w 604"/>
                  <a:gd name="T19" fmla="*/ 9 h 99"/>
                  <a:gd name="T20" fmla="*/ 117 w 604"/>
                  <a:gd name="T21" fmla="*/ 13 h 99"/>
                  <a:gd name="T22" fmla="*/ 113 w 604"/>
                  <a:gd name="T23" fmla="*/ 12 h 99"/>
                  <a:gd name="T24" fmla="*/ 110 w 604"/>
                  <a:gd name="T25" fmla="*/ 12 h 99"/>
                  <a:gd name="T26" fmla="*/ 108 w 604"/>
                  <a:gd name="T27" fmla="*/ 9 h 99"/>
                  <a:gd name="T28" fmla="*/ 101 w 604"/>
                  <a:gd name="T29" fmla="*/ 10 h 99"/>
                  <a:gd name="T30" fmla="*/ 93 w 604"/>
                  <a:gd name="T31" fmla="*/ 9 h 99"/>
                  <a:gd name="T32" fmla="*/ 87 w 604"/>
                  <a:gd name="T33" fmla="*/ 15 h 99"/>
                  <a:gd name="T34" fmla="*/ 83 w 604"/>
                  <a:gd name="T35" fmla="*/ 19 h 99"/>
                  <a:gd name="T36" fmla="*/ 80 w 604"/>
                  <a:gd name="T37" fmla="*/ 24 h 99"/>
                  <a:gd name="T38" fmla="*/ 77 w 604"/>
                  <a:gd name="T39" fmla="*/ 27 h 99"/>
                  <a:gd name="T40" fmla="*/ 74 w 604"/>
                  <a:gd name="T41" fmla="*/ 30 h 99"/>
                  <a:gd name="T42" fmla="*/ 71 w 604"/>
                  <a:gd name="T43" fmla="*/ 31 h 99"/>
                  <a:gd name="T44" fmla="*/ 63 w 604"/>
                  <a:gd name="T45" fmla="*/ 40 h 99"/>
                  <a:gd name="T46" fmla="*/ 60 w 604"/>
                  <a:gd name="T47" fmla="*/ 46 h 99"/>
                  <a:gd name="T48" fmla="*/ 66 w 604"/>
                  <a:gd name="T49" fmla="*/ 55 h 99"/>
                  <a:gd name="T50" fmla="*/ 62 w 604"/>
                  <a:gd name="T51" fmla="*/ 63 h 99"/>
                  <a:gd name="T52" fmla="*/ 60 w 604"/>
                  <a:gd name="T53" fmla="*/ 69 h 99"/>
                  <a:gd name="T54" fmla="*/ 66 w 604"/>
                  <a:gd name="T55" fmla="*/ 81 h 99"/>
                  <a:gd name="T56" fmla="*/ 0 w 604"/>
                  <a:gd name="T57" fmla="*/ 84 h 99"/>
                  <a:gd name="T58" fmla="*/ 91 w 604"/>
                  <a:gd name="T59" fmla="*/ 99 h 9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99">
                    <a:moveTo>
                      <a:pt x="91" y="99"/>
                    </a:moveTo>
                    <a:lnTo>
                      <a:pt x="604" y="36"/>
                    </a:lnTo>
                    <a:lnTo>
                      <a:pt x="511" y="21"/>
                    </a:lnTo>
                    <a:lnTo>
                      <a:pt x="225" y="53"/>
                    </a:lnTo>
                    <a:lnTo>
                      <a:pt x="222" y="36"/>
                    </a:lnTo>
                    <a:lnTo>
                      <a:pt x="201" y="15"/>
                    </a:lnTo>
                    <a:lnTo>
                      <a:pt x="189" y="7"/>
                    </a:lnTo>
                    <a:lnTo>
                      <a:pt x="167" y="0"/>
                    </a:lnTo>
                    <a:lnTo>
                      <a:pt x="140" y="3"/>
                    </a:lnTo>
                    <a:lnTo>
                      <a:pt x="128" y="9"/>
                    </a:lnTo>
                    <a:lnTo>
                      <a:pt x="117" y="13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8" y="9"/>
                    </a:lnTo>
                    <a:lnTo>
                      <a:pt x="101" y="10"/>
                    </a:lnTo>
                    <a:lnTo>
                      <a:pt x="93" y="9"/>
                    </a:lnTo>
                    <a:lnTo>
                      <a:pt x="87" y="15"/>
                    </a:lnTo>
                    <a:lnTo>
                      <a:pt x="83" y="19"/>
                    </a:lnTo>
                    <a:lnTo>
                      <a:pt x="80" y="24"/>
                    </a:lnTo>
                    <a:lnTo>
                      <a:pt x="77" y="27"/>
                    </a:lnTo>
                    <a:lnTo>
                      <a:pt x="74" y="30"/>
                    </a:lnTo>
                    <a:lnTo>
                      <a:pt x="71" y="31"/>
                    </a:lnTo>
                    <a:lnTo>
                      <a:pt x="63" y="40"/>
                    </a:lnTo>
                    <a:lnTo>
                      <a:pt x="60" y="46"/>
                    </a:lnTo>
                    <a:lnTo>
                      <a:pt x="66" y="55"/>
                    </a:lnTo>
                    <a:lnTo>
                      <a:pt x="62" y="63"/>
                    </a:lnTo>
                    <a:lnTo>
                      <a:pt x="60" y="69"/>
                    </a:lnTo>
                    <a:lnTo>
                      <a:pt x="66" y="81"/>
                    </a:lnTo>
                    <a:lnTo>
                      <a:pt x="0" y="84"/>
                    </a:lnTo>
                    <a:lnTo>
                      <a:pt x="91" y="99"/>
                    </a:lnTo>
                    <a:close/>
                  </a:path>
                </a:pathLst>
              </a:custGeom>
              <a:solidFill>
                <a:srgbClr val="0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5" name="Freeform 135"/>
              <p:cNvSpPr>
                <a:spLocks/>
              </p:cNvSpPr>
              <p:nvPr/>
            </p:nvSpPr>
            <p:spPr bwMode="auto">
              <a:xfrm>
                <a:off x="728" y="1861"/>
                <a:ext cx="3257" cy="620"/>
              </a:xfrm>
              <a:custGeom>
                <a:avLst/>
                <a:gdLst>
                  <a:gd name="T0" fmla="*/ 0 w 3257"/>
                  <a:gd name="T1" fmla="*/ 240 h 620"/>
                  <a:gd name="T2" fmla="*/ 8 w 3257"/>
                  <a:gd name="T3" fmla="*/ 208 h 620"/>
                  <a:gd name="T4" fmla="*/ 24 w 3257"/>
                  <a:gd name="T5" fmla="*/ 184 h 620"/>
                  <a:gd name="T6" fmla="*/ 768 w 3257"/>
                  <a:gd name="T7" fmla="*/ 0 h 620"/>
                  <a:gd name="T8" fmla="*/ 3217 w 3257"/>
                  <a:gd name="T9" fmla="*/ 160 h 620"/>
                  <a:gd name="T10" fmla="*/ 3257 w 3257"/>
                  <a:gd name="T11" fmla="*/ 232 h 620"/>
                  <a:gd name="T12" fmla="*/ 3249 w 3257"/>
                  <a:gd name="T13" fmla="*/ 248 h 620"/>
                  <a:gd name="T14" fmla="*/ 3233 w 3257"/>
                  <a:gd name="T15" fmla="*/ 272 h 620"/>
                  <a:gd name="T16" fmla="*/ 3233 w 3257"/>
                  <a:gd name="T17" fmla="*/ 496 h 620"/>
                  <a:gd name="T18" fmla="*/ 795 w 3257"/>
                  <a:gd name="T19" fmla="*/ 620 h 620"/>
                  <a:gd name="T20" fmla="*/ 16 w 3257"/>
                  <a:gd name="T21" fmla="*/ 504 h 620"/>
                  <a:gd name="T22" fmla="*/ 0 w 3257"/>
                  <a:gd name="T23" fmla="*/ 240 h 6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57" h="620">
                    <a:moveTo>
                      <a:pt x="0" y="240"/>
                    </a:moveTo>
                    <a:lnTo>
                      <a:pt x="8" y="208"/>
                    </a:lnTo>
                    <a:lnTo>
                      <a:pt x="24" y="184"/>
                    </a:lnTo>
                    <a:lnTo>
                      <a:pt x="768" y="0"/>
                    </a:lnTo>
                    <a:lnTo>
                      <a:pt x="3217" y="160"/>
                    </a:lnTo>
                    <a:lnTo>
                      <a:pt x="3257" y="232"/>
                    </a:lnTo>
                    <a:lnTo>
                      <a:pt x="3249" y="248"/>
                    </a:lnTo>
                    <a:lnTo>
                      <a:pt x="3233" y="272"/>
                    </a:lnTo>
                    <a:lnTo>
                      <a:pt x="3233" y="496"/>
                    </a:lnTo>
                    <a:lnTo>
                      <a:pt x="795" y="620"/>
                    </a:lnTo>
                    <a:lnTo>
                      <a:pt x="16" y="504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6" name="Freeform 136"/>
              <p:cNvSpPr>
                <a:spLocks/>
              </p:cNvSpPr>
              <p:nvPr/>
            </p:nvSpPr>
            <p:spPr bwMode="auto">
              <a:xfrm>
                <a:off x="1521" y="1948"/>
                <a:ext cx="2442" cy="481"/>
              </a:xfrm>
              <a:custGeom>
                <a:avLst/>
                <a:gdLst>
                  <a:gd name="T0" fmla="*/ 0 w 2442"/>
                  <a:gd name="T1" fmla="*/ 481 h 481"/>
                  <a:gd name="T2" fmla="*/ 2442 w 2442"/>
                  <a:gd name="T3" fmla="*/ 358 h 481"/>
                  <a:gd name="T4" fmla="*/ 2442 w 2442"/>
                  <a:gd name="T5" fmla="*/ 118 h 481"/>
                  <a:gd name="T6" fmla="*/ 0 w 2442"/>
                  <a:gd name="T7" fmla="*/ 0 h 481"/>
                  <a:gd name="T8" fmla="*/ 0 w 2442"/>
                  <a:gd name="T9" fmla="*/ 481 h 4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2" h="481">
                    <a:moveTo>
                      <a:pt x="0" y="481"/>
                    </a:moveTo>
                    <a:lnTo>
                      <a:pt x="2442" y="358"/>
                    </a:lnTo>
                    <a:lnTo>
                      <a:pt x="2442" y="118"/>
                    </a:lnTo>
                    <a:lnTo>
                      <a:pt x="0" y="0"/>
                    </a:lnTo>
                    <a:lnTo>
                      <a:pt x="0" y="4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7" name="Freeform 137"/>
              <p:cNvSpPr>
                <a:spLocks/>
              </p:cNvSpPr>
              <p:nvPr/>
            </p:nvSpPr>
            <p:spPr bwMode="auto">
              <a:xfrm>
                <a:off x="1531" y="2195"/>
                <a:ext cx="2321" cy="101"/>
              </a:xfrm>
              <a:custGeom>
                <a:avLst/>
                <a:gdLst>
                  <a:gd name="T0" fmla="*/ 2321 w 2321"/>
                  <a:gd name="T1" fmla="*/ 57 h 101"/>
                  <a:gd name="T2" fmla="*/ 2321 w 2321"/>
                  <a:gd name="T3" fmla="*/ 9 h 101"/>
                  <a:gd name="T4" fmla="*/ 0 w 2321"/>
                  <a:gd name="T5" fmla="*/ 0 h 101"/>
                  <a:gd name="T6" fmla="*/ 0 w 2321"/>
                  <a:gd name="T7" fmla="*/ 101 h 101"/>
                  <a:gd name="T8" fmla="*/ 2321 w 2321"/>
                  <a:gd name="T9" fmla="*/ 57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1" h="101">
                    <a:moveTo>
                      <a:pt x="2321" y="57"/>
                    </a:moveTo>
                    <a:lnTo>
                      <a:pt x="2321" y="9"/>
                    </a:lnTo>
                    <a:lnTo>
                      <a:pt x="0" y="0"/>
                    </a:lnTo>
                    <a:lnTo>
                      <a:pt x="0" y="101"/>
                    </a:lnTo>
                    <a:lnTo>
                      <a:pt x="2321" y="57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8" name="Freeform 138"/>
              <p:cNvSpPr>
                <a:spLocks/>
              </p:cNvSpPr>
              <p:nvPr/>
            </p:nvSpPr>
            <p:spPr bwMode="auto">
              <a:xfrm>
                <a:off x="745" y="1963"/>
                <a:ext cx="630" cy="456"/>
              </a:xfrm>
              <a:custGeom>
                <a:avLst/>
                <a:gdLst>
                  <a:gd name="T0" fmla="*/ 630 w 630"/>
                  <a:gd name="T1" fmla="*/ 456 h 456"/>
                  <a:gd name="T2" fmla="*/ 616 w 630"/>
                  <a:gd name="T3" fmla="*/ 0 h 456"/>
                  <a:gd name="T4" fmla="*/ 0 w 630"/>
                  <a:gd name="T5" fmla="*/ 127 h 456"/>
                  <a:gd name="T6" fmla="*/ 0 w 630"/>
                  <a:gd name="T7" fmla="*/ 341 h 456"/>
                  <a:gd name="T8" fmla="*/ 630 w 630"/>
                  <a:gd name="T9" fmla="*/ 456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0" h="456">
                    <a:moveTo>
                      <a:pt x="630" y="456"/>
                    </a:moveTo>
                    <a:lnTo>
                      <a:pt x="616" y="0"/>
                    </a:lnTo>
                    <a:lnTo>
                      <a:pt x="0" y="127"/>
                    </a:lnTo>
                    <a:lnTo>
                      <a:pt x="0" y="341"/>
                    </a:lnTo>
                    <a:lnTo>
                      <a:pt x="63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09" name="Freeform 139"/>
              <p:cNvSpPr>
                <a:spLocks/>
              </p:cNvSpPr>
              <p:nvPr/>
            </p:nvSpPr>
            <p:spPr bwMode="auto">
              <a:xfrm>
                <a:off x="780" y="2207"/>
                <a:ext cx="588" cy="100"/>
              </a:xfrm>
              <a:custGeom>
                <a:avLst/>
                <a:gdLst>
                  <a:gd name="T0" fmla="*/ 580 w 588"/>
                  <a:gd name="T1" fmla="*/ 4 h 100"/>
                  <a:gd name="T2" fmla="*/ 0 w 588"/>
                  <a:gd name="T3" fmla="*/ 0 h 100"/>
                  <a:gd name="T4" fmla="*/ 0 w 588"/>
                  <a:gd name="T5" fmla="*/ 48 h 100"/>
                  <a:gd name="T6" fmla="*/ 588 w 588"/>
                  <a:gd name="T7" fmla="*/ 100 h 100"/>
                  <a:gd name="T8" fmla="*/ 580 w 588"/>
                  <a:gd name="T9" fmla="*/ 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8" h="100">
                    <a:moveTo>
                      <a:pt x="580" y="4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588" y="100"/>
                    </a:lnTo>
                    <a:lnTo>
                      <a:pt x="580" y="4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0" name="Freeform 140"/>
              <p:cNvSpPr>
                <a:spLocks/>
              </p:cNvSpPr>
              <p:nvPr/>
            </p:nvSpPr>
            <p:spPr bwMode="auto">
              <a:xfrm>
                <a:off x="805" y="2074"/>
                <a:ext cx="14" cy="245"/>
              </a:xfrm>
              <a:custGeom>
                <a:avLst/>
                <a:gdLst>
                  <a:gd name="T0" fmla="*/ 14 w 14"/>
                  <a:gd name="T1" fmla="*/ 245 h 245"/>
                  <a:gd name="T2" fmla="*/ 14 w 14"/>
                  <a:gd name="T3" fmla="*/ 128 h 245"/>
                  <a:gd name="T4" fmla="*/ 5 w 14"/>
                  <a:gd name="T5" fmla="*/ 129 h 245"/>
                  <a:gd name="T6" fmla="*/ 5 w 14"/>
                  <a:gd name="T7" fmla="*/ 0 h 245"/>
                  <a:gd name="T8" fmla="*/ 0 w 14"/>
                  <a:gd name="T9" fmla="*/ 3 h 245"/>
                  <a:gd name="T10" fmla="*/ 0 w 14"/>
                  <a:gd name="T11" fmla="*/ 131 h 245"/>
                  <a:gd name="T12" fmla="*/ 9 w 14"/>
                  <a:gd name="T13" fmla="*/ 131 h 245"/>
                  <a:gd name="T14" fmla="*/ 9 w 14"/>
                  <a:gd name="T15" fmla="*/ 244 h 245"/>
                  <a:gd name="T16" fmla="*/ 14 w 14"/>
                  <a:gd name="T17" fmla="*/ 245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45">
                    <a:moveTo>
                      <a:pt x="14" y="245"/>
                    </a:moveTo>
                    <a:lnTo>
                      <a:pt x="14" y="128"/>
                    </a:lnTo>
                    <a:lnTo>
                      <a:pt x="5" y="129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131"/>
                    </a:lnTo>
                    <a:lnTo>
                      <a:pt x="9" y="131"/>
                    </a:lnTo>
                    <a:lnTo>
                      <a:pt x="9" y="244"/>
                    </a:lnTo>
                    <a:lnTo>
                      <a:pt x="14" y="245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1" name="Freeform 141"/>
              <p:cNvSpPr>
                <a:spLocks/>
              </p:cNvSpPr>
              <p:nvPr/>
            </p:nvSpPr>
            <p:spPr bwMode="auto">
              <a:xfrm>
                <a:off x="851" y="2066"/>
                <a:ext cx="6" cy="258"/>
              </a:xfrm>
              <a:custGeom>
                <a:avLst/>
                <a:gdLst>
                  <a:gd name="T0" fmla="*/ 6 w 6"/>
                  <a:gd name="T1" fmla="*/ 258 h 258"/>
                  <a:gd name="T2" fmla="*/ 6 w 6"/>
                  <a:gd name="T3" fmla="*/ 0 h 258"/>
                  <a:gd name="T4" fmla="*/ 0 w 6"/>
                  <a:gd name="T5" fmla="*/ 7 h 258"/>
                  <a:gd name="T6" fmla="*/ 0 w 6"/>
                  <a:gd name="T7" fmla="*/ 257 h 258"/>
                  <a:gd name="T8" fmla="*/ 6 w 6"/>
                  <a:gd name="T9" fmla="*/ 258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58">
                    <a:moveTo>
                      <a:pt x="6" y="258"/>
                    </a:moveTo>
                    <a:lnTo>
                      <a:pt x="6" y="0"/>
                    </a:lnTo>
                    <a:lnTo>
                      <a:pt x="0" y="7"/>
                    </a:lnTo>
                    <a:lnTo>
                      <a:pt x="0" y="257"/>
                    </a:lnTo>
                    <a:lnTo>
                      <a:pt x="6" y="25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2" name="Freeform 142"/>
              <p:cNvSpPr>
                <a:spLocks/>
              </p:cNvSpPr>
              <p:nvPr/>
            </p:nvSpPr>
            <p:spPr bwMode="auto">
              <a:xfrm>
                <a:off x="900" y="2059"/>
                <a:ext cx="5" cy="274"/>
              </a:xfrm>
              <a:custGeom>
                <a:avLst/>
                <a:gdLst>
                  <a:gd name="T0" fmla="*/ 5 w 5"/>
                  <a:gd name="T1" fmla="*/ 274 h 274"/>
                  <a:gd name="T2" fmla="*/ 5 w 5"/>
                  <a:gd name="T3" fmla="*/ 4 h 274"/>
                  <a:gd name="T4" fmla="*/ 0 w 5"/>
                  <a:gd name="T5" fmla="*/ 0 h 274"/>
                  <a:gd name="T6" fmla="*/ 0 w 5"/>
                  <a:gd name="T7" fmla="*/ 272 h 274"/>
                  <a:gd name="T8" fmla="*/ 5 w 5"/>
                  <a:gd name="T9" fmla="*/ 274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74">
                    <a:moveTo>
                      <a:pt x="5" y="27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272"/>
                    </a:lnTo>
                    <a:lnTo>
                      <a:pt x="5" y="274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3" name="Freeform 143"/>
              <p:cNvSpPr>
                <a:spLocks/>
              </p:cNvSpPr>
              <p:nvPr/>
            </p:nvSpPr>
            <p:spPr bwMode="auto">
              <a:xfrm>
                <a:off x="959" y="2046"/>
                <a:ext cx="6" cy="298"/>
              </a:xfrm>
              <a:custGeom>
                <a:avLst/>
                <a:gdLst>
                  <a:gd name="T0" fmla="*/ 6 w 6"/>
                  <a:gd name="T1" fmla="*/ 298 h 298"/>
                  <a:gd name="T2" fmla="*/ 6 w 6"/>
                  <a:gd name="T3" fmla="*/ 0 h 298"/>
                  <a:gd name="T4" fmla="*/ 0 w 6"/>
                  <a:gd name="T5" fmla="*/ 2 h 298"/>
                  <a:gd name="T6" fmla="*/ 0 w 6"/>
                  <a:gd name="T7" fmla="*/ 294 h 298"/>
                  <a:gd name="T8" fmla="*/ 6 w 6"/>
                  <a:gd name="T9" fmla="*/ 29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98">
                    <a:moveTo>
                      <a:pt x="6" y="298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94"/>
                    </a:lnTo>
                    <a:lnTo>
                      <a:pt x="6" y="298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4" name="Freeform 144"/>
              <p:cNvSpPr>
                <a:spLocks/>
              </p:cNvSpPr>
              <p:nvPr/>
            </p:nvSpPr>
            <p:spPr bwMode="auto">
              <a:xfrm>
                <a:off x="1043" y="2029"/>
                <a:ext cx="8" cy="329"/>
              </a:xfrm>
              <a:custGeom>
                <a:avLst/>
                <a:gdLst>
                  <a:gd name="T0" fmla="*/ 8 w 8"/>
                  <a:gd name="T1" fmla="*/ 329 h 329"/>
                  <a:gd name="T2" fmla="*/ 8 w 8"/>
                  <a:gd name="T3" fmla="*/ 0 h 329"/>
                  <a:gd name="T4" fmla="*/ 0 w 8"/>
                  <a:gd name="T5" fmla="*/ 5 h 329"/>
                  <a:gd name="T6" fmla="*/ 0 w 8"/>
                  <a:gd name="T7" fmla="*/ 327 h 329"/>
                  <a:gd name="T8" fmla="*/ 8 w 8"/>
                  <a:gd name="T9" fmla="*/ 329 h 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29">
                    <a:moveTo>
                      <a:pt x="8" y="329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27"/>
                    </a:lnTo>
                    <a:lnTo>
                      <a:pt x="8" y="329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5" name="Freeform 145"/>
              <p:cNvSpPr>
                <a:spLocks/>
              </p:cNvSpPr>
              <p:nvPr/>
            </p:nvSpPr>
            <p:spPr bwMode="auto">
              <a:xfrm>
                <a:off x="1133" y="2010"/>
                <a:ext cx="8" cy="361"/>
              </a:xfrm>
              <a:custGeom>
                <a:avLst/>
                <a:gdLst>
                  <a:gd name="T0" fmla="*/ 8 w 8"/>
                  <a:gd name="T1" fmla="*/ 361 h 361"/>
                  <a:gd name="T2" fmla="*/ 8 w 8"/>
                  <a:gd name="T3" fmla="*/ 0 h 361"/>
                  <a:gd name="T4" fmla="*/ 0 w 8"/>
                  <a:gd name="T5" fmla="*/ 5 h 361"/>
                  <a:gd name="T6" fmla="*/ 0 w 8"/>
                  <a:gd name="T7" fmla="*/ 360 h 361"/>
                  <a:gd name="T8" fmla="*/ 8 w 8"/>
                  <a:gd name="T9" fmla="*/ 361 h 3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61">
                    <a:moveTo>
                      <a:pt x="8" y="361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60"/>
                    </a:lnTo>
                    <a:lnTo>
                      <a:pt x="8" y="361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6" name="Freeform 146"/>
              <p:cNvSpPr>
                <a:spLocks/>
              </p:cNvSpPr>
              <p:nvPr/>
            </p:nvSpPr>
            <p:spPr bwMode="auto">
              <a:xfrm>
                <a:off x="1237" y="1989"/>
                <a:ext cx="8" cy="397"/>
              </a:xfrm>
              <a:custGeom>
                <a:avLst/>
                <a:gdLst>
                  <a:gd name="T0" fmla="*/ 8 w 8"/>
                  <a:gd name="T1" fmla="*/ 397 h 397"/>
                  <a:gd name="T2" fmla="*/ 8 w 8"/>
                  <a:gd name="T3" fmla="*/ 0 h 397"/>
                  <a:gd name="T4" fmla="*/ 0 w 8"/>
                  <a:gd name="T5" fmla="*/ 5 h 397"/>
                  <a:gd name="T6" fmla="*/ 0 w 8"/>
                  <a:gd name="T7" fmla="*/ 396 h 397"/>
                  <a:gd name="T8" fmla="*/ 8 w 8"/>
                  <a:gd name="T9" fmla="*/ 397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97">
                    <a:moveTo>
                      <a:pt x="8" y="397"/>
                    </a:moveTo>
                    <a:lnTo>
                      <a:pt x="8" y="0"/>
                    </a:lnTo>
                    <a:lnTo>
                      <a:pt x="0" y="5"/>
                    </a:lnTo>
                    <a:lnTo>
                      <a:pt x="0" y="396"/>
                    </a:lnTo>
                    <a:lnTo>
                      <a:pt x="8" y="397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7" name="Freeform 147"/>
              <p:cNvSpPr>
                <a:spLocks/>
              </p:cNvSpPr>
              <p:nvPr/>
            </p:nvSpPr>
            <p:spPr bwMode="auto">
              <a:xfrm>
                <a:off x="745" y="2077"/>
                <a:ext cx="69" cy="241"/>
              </a:xfrm>
              <a:custGeom>
                <a:avLst/>
                <a:gdLst>
                  <a:gd name="T0" fmla="*/ 69 w 69"/>
                  <a:gd name="T1" fmla="*/ 241 h 241"/>
                  <a:gd name="T2" fmla="*/ 0 w 69"/>
                  <a:gd name="T3" fmla="*/ 227 h 241"/>
                  <a:gd name="T4" fmla="*/ 0 w 69"/>
                  <a:gd name="T5" fmla="*/ 13 h 241"/>
                  <a:gd name="T6" fmla="*/ 60 w 69"/>
                  <a:gd name="T7" fmla="*/ 0 h 241"/>
                  <a:gd name="T8" fmla="*/ 60 w 69"/>
                  <a:gd name="T9" fmla="*/ 128 h 241"/>
                  <a:gd name="T10" fmla="*/ 69 w 69"/>
                  <a:gd name="T11" fmla="*/ 128 h 241"/>
                  <a:gd name="T12" fmla="*/ 69 w 69"/>
                  <a:gd name="T13" fmla="*/ 241 h 2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241">
                    <a:moveTo>
                      <a:pt x="69" y="241"/>
                    </a:moveTo>
                    <a:lnTo>
                      <a:pt x="0" y="227"/>
                    </a:lnTo>
                    <a:lnTo>
                      <a:pt x="0" y="13"/>
                    </a:lnTo>
                    <a:lnTo>
                      <a:pt x="60" y="0"/>
                    </a:lnTo>
                    <a:lnTo>
                      <a:pt x="60" y="128"/>
                    </a:lnTo>
                    <a:lnTo>
                      <a:pt x="69" y="128"/>
                    </a:lnTo>
                    <a:lnTo>
                      <a:pt x="69" y="24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8" name="Freeform 148"/>
              <p:cNvSpPr>
                <a:spLocks/>
              </p:cNvSpPr>
              <p:nvPr/>
            </p:nvSpPr>
            <p:spPr bwMode="auto">
              <a:xfrm>
                <a:off x="831" y="2073"/>
                <a:ext cx="20" cy="250"/>
              </a:xfrm>
              <a:custGeom>
                <a:avLst/>
                <a:gdLst>
                  <a:gd name="T0" fmla="*/ 20 w 20"/>
                  <a:gd name="T1" fmla="*/ 250 h 250"/>
                  <a:gd name="T2" fmla="*/ 0 w 20"/>
                  <a:gd name="T3" fmla="*/ 249 h 250"/>
                  <a:gd name="T4" fmla="*/ 0 w 20"/>
                  <a:gd name="T5" fmla="*/ 1 h 250"/>
                  <a:gd name="T6" fmla="*/ 20 w 20"/>
                  <a:gd name="T7" fmla="*/ 0 h 250"/>
                  <a:gd name="T8" fmla="*/ 20 w 20"/>
                  <a:gd name="T9" fmla="*/ 25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50">
                    <a:moveTo>
                      <a:pt x="20" y="250"/>
                    </a:moveTo>
                    <a:lnTo>
                      <a:pt x="0" y="249"/>
                    </a:lnTo>
                    <a:lnTo>
                      <a:pt x="0" y="1"/>
                    </a:lnTo>
                    <a:lnTo>
                      <a:pt x="20" y="0"/>
                    </a:lnTo>
                    <a:lnTo>
                      <a:pt x="20" y="25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19" name="Freeform 149"/>
              <p:cNvSpPr>
                <a:spLocks/>
              </p:cNvSpPr>
              <p:nvPr/>
            </p:nvSpPr>
            <p:spPr bwMode="auto">
              <a:xfrm>
                <a:off x="879" y="2058"/>
                <a:ext cx="21" cy="273"/>
              </a:xfrm>
              <a:custGeom>
                <a:avLst/>
                <a:gdLst>
                  <a:gd name="T0" fmla="*/ 21 w 21"/>
                  <a:gd name="T1" fmla="*/ 273 h 273"/>
                  <a:gd name="T2" fmla="*/ 0 w 21"/>
                  <a:gd name="T3" fmla="*/ 271 h 273"/>
                  <a:gd name="T4" fmla="*/ 0 w 21"/>
                  <a:gd name="T5" fmla="*/ 0 h 273"/>
                  <a:gd name="T6" fmla="*/ 21 w 21"/>
                  <a:gd name="T7" fmla="*/ 1 h 273"/>
                  <a:gd name="T8" fmla="*/ 21 w 21"/>
                  <a:gd name="T9" fmla="*/ 273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3">
                    <a:moveTo>
                      <a:pt x="21" y="273"/>
                    </a:moveTo>
                    <a:lnTo>
                      <a:pt x="0" y="271"/>
                    </a:lnTo>
                    <a:lnTo>
                      <a:pt x="0" y="0"/>
                    </a:lnTo>
                    <a:lnTo>
                      <a:pt x="21" y="1"/>
                    </a:lnTo>
                    <a:lnTo>
                      <a:pt x="21" y="27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0" name="Freeform 150"/>
              <p:cNvSpPr>
                <a:spLocks/>
              </p:cNvSpPr>
              <p:nvPr/>
            </p:nvSpPr>
            <p:spPr bwMode="auto">
              <a:xfrm>
                <a:off x="931" y="2047"/>
                <a:ext cx="28" cy="293"/>
              </a:xfrm>
              <a:custGeom>
                <a:avLst/>
                <a:gdLst>
                  <a:gd name="T0" fmla="*/ 28 w 28"/>
                  <a:gd name="T1" fmla="*/ 293 h 293"/>
                  <a:gd name="T2" fmla="*/ 0 w 28"/>
                  <a:gd name="T3" fmla="*/ 290 h 293"/>
                  <a:gd name="T4" fmla="*/ 0 w 28"/>
                  <a:gd name="T5" fmla="*/ 0 h 293"/>
                  <a:gd name="T6" fmla="*/ 28 w 28"/>
                  <a:gd name="T7" fmla="*/ 1 h 293"/>
                  <a:gd name="T8" fmla="*/ 28 w 28"/>
                  <a:gd name="T9" fmla="*/ 293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93">
                    <a:moveTo>
                      <a:pt x="28" y="293"/>
                    </a:moveTo>
                    <a:lnTo>
                      <a:pt x="0" y="290"/>
                    </a:lnTo>
                    <a:lnTo>
                      <a:pt x="0" y="0"/>
                    </a:lnTo>
                    <a:lnTo>
                      <a:pt x="28" y="1"/>
                    </a:lnTo>
                    <a:lnTo>
                      <a:pt x="28" y="29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1" name="Freeform 151"/>
              <p:cNvSpPr>
                <a:spLocks/>
              </p:cNvSpPr>
              <p:nvPr/>
            </p:nvSpPr>
            <p:spPr bwMode="auto">
              <a:xfrm>
                <a:off x="1008" y="2033"/>
                <a:ext cx="35" cy="323"/>
              </a:xfrm>
              <a:custGeom>
                <a:avLst/>
                <a:gdLst>
                  <a:gd name="T0" fmla="*/ 35 w 35"/>
                  <a:gd name="T1" fmla="*/ 323 h 323"/>
                  <a:gd name="T2" fmla="*/ 0 w 35"/>
                  <a:gd name="T3" fmla="*/ 317 h 323"/>
                  <a:gd name="T4" fmla="*/ 0 w 35"/>
                  <a:gd name="T5" fmla="*/ 0 h 323"/>
                  <a:gd name="T6" fmla="*/ 35 w 35"/>
                  <a:gd name="T7" fmla="*/ 1 h 323"/>
                  <a:gd name="T8" fmla="*/ 35 w 35"/>
                  <a:gd name="T9" fmla="*/ 323 h 3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23">
                    <a:moveTo>
                      <a:pt x="35" y="323"/>
                    </a:moveTo>
                    <a:lnTo>
                      <a:pt x="0" y="317"/>
                    </a:lnTo>
                    <a:lnTo>
                      <a:pt x="0" y="0"/>
                    </a:lnTo>
                    <a:lnTo>
                      <a:pt x="35" y="1"/>
                    </a:lnTo>
                    <a:lnTo>
                      <a:pt x="35" y="32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2" name="Freeform 152"/>
              <p:cNvSpPr>
                <a:spLocks/>
              </p:cNvSpPr>
              <p:nvPr/>
            </p:nvSpPr>
            <p:spPr bwMode="auto">
              <a:xfrm>
                <a:off x="1094" y="2013"/>
                <a:ext cx="39" cy="357"/>
              </a:xfrm>
              <a:custGeom>
                <a:avLst/>
                <a:gdLst>
                  <a:gd name="T0" fmla="*/ 39 w 39"/>
                  <a:gd name="T1" fmla="*/ 357 h 357"/>
                  <a:gd name="T2" fmla="*/ 0 w 39"/>
                  <a:gd name="T3" fmla="*/ 353 h 357"/>
                  <a:gd name="T4" fmla="*/ 0 w 39"/>
                  <a:gd name="T5" fmla="*/ 0 h 357"/>
                  <a:gd name="T6" fmla="*/ 39 w 39"/>
                  <a:gd name="T7" fmla="*/ 2 h 357"/>
                  <a:gd name="T8" fmla="*/ 39 w 39"/>
                  <a:gd name="T9" fmla="*/ 357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57">
                    <a:moveTo>
                      <a:pt x="39" y="357"/>
                    </a:moveTo>
                    <a:lnTo>
                      <a:pt x="0" y="353"/>
                    </a:lnTo>
                    <a:lnTo>
                      <a:pt x="0" y="0"/>
                    </a:lnTo>
                    <a:lnTo>
                      <a:pt x="39" y="2"/>
                    </a:lnTo>
                    <a:lnTo>
                      <a:pt x="39" y="35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3" name="Freeform 153"/>
              <p:cNvSpPr>
                <a:spLocks/>
              </p:cNvSpPr>
              <p:nvPr/>
            </p:nvSpPr>
            <p:spPr bwMode="auto">
              <a:xfrm>
                <a:off x="1193" y="1993"/>
                <a:ext cx="44" cy="392"/>
              </a:xfrm>
              <a:custGeom>
                <a:avLst/>
                <a:gdLst>
                  <a:gd name="T0" fmla="*/ 44 w 44"/>
                  <a:gd name="T1" fmla="*/ 392 h 392"/>
                  <a:gd name="T2" fmla="*/ 0 w 44"/>
                  <a:gd name="T3" fmla="*/ 387 h 392"/>
                  <a:gd name="T4" fmla="*/ 0 w 44"/>
                  <a:gd name="T5" fmla="*/ 0 h 392"/>
                  <a:gd name="T6" fmla="*/ 44 w 44"/>
                  <a:gd name="T7" fmla="*/ 1 h 392"/>
                  <a:gd name="T8" fmla="*/ 44 w 44"/>
                  <a:gd name="T9" fmla="*/ 392 h 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92">
                    <a:moveTo>
                      <a:pt x="44" y="392"/>
                    </a:moveTo>
                    <a:lnTo>
                      <a:pt x="0" y="387"/>
                    </a:lnTo>
                    <a:lnTo>
                      <a:pt x="0" y="0"/>
                    </a:lnTo>
                    <a:lnTo>
                      <a:pt x="44" y="1"/>
                    </a:lnTo>
                    <a:lnTo>
                      <a:pt x="44" y="39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4" name="Line 154"/>
              <p:cNvSpPr>
                <a:spLocks noChangeShapeType="1"/>
              </p:cNvSpPr>
              <p:nvPr/>
            </p:nvSpPr>
            <p:spPr bwMode="auto">
              <a:xfrm>
                <a:off x="736" y="2300"/>
                <a:ext cx="1" cy="6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5" name="Freeform 155"/>
              <p:cNvSpPr>
                <a:spLocks/>
              </p:cNvSpPr>
              <p:nvPr/>
            </p:nvSpPr>
            <p:spPr bwMode="auto">
              <a:xfrm>
                <a:off x="1521" y="1931"/>
                <a:ext cx="145" cy="500"/>
              </a:xfrm>
              <a:custGeom>
                <a:avLst/>
                <a:gdLst>
                  <a:gd name="T0" fmla="*/ 0 w 145"/>
                  <a:gd name="T1" fmla="*/ 500 h 500"/>
                  <a:gd name="T2" fmla="*/ 145 w 145"/>
                  <a:gd name="T3" fmla="*/ 491 h 500"/>
                  <a:gd name="T4" fmla="*/ 145 w 145"/>
                  <a:gd name="T5" fmla="*/ 0 h 500"/>
                  <a:gd name="T6" fmla="*/ 0 w 145"/>
                  <a:gd name="T7" fmla="*/ 17 h 500"/>
                  <a:gd name="T8" fmla="*/ 0 w 145"/>
                  <a:gd name="T9" fmla="*/ 500 h 5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500">
                    <a:moveTo>
                      <a:pt x="0" y="500"/>
                    </a:moveTo>
                    <a:lnTo>
                      <a:pt x="145" y="491"/>
                    </a:lnTo>
                    <a:lnTo>
                      <a:pt x="145" y="0"/>
                    </a:lnTo>
                    <a:lnTo>
                      <a:pt x="0" y="17"/>
                    </a:lnTo>
                    <a:lnTo>
                      <a:pt x="0" y="5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6" name="Freeform 156"/>
              <p:cNvSpPr>
                <a:spLocks/>
              </p:cNvSpPr>
              <p:nvPr/>
            </p:nvSpPr>
            <p:spPr bwMode="auto">
              <a:xfrm>
                <a:off x="2811" y="1955"/>
                <a:ext cx="21" cy="409"/>
              </a:xfrm>
              <a:custGeom>
                <a:avLst/>
                <a:gdLst>
                  <a:gd name="T0" fmla="*/ 0 w 21"/>
                  <a:gd name="T1" fmla="*/ 409 h 409"/>
                  <a:gd name="T2" fmla="*/ 21 w 21"/>
                  <a:gd name="T3" fmla="*/ 409 h 409"/>
                  <a:gd name="T4" fmla="*/ 21 w 21"/>
                  <a:gd name="T5" fmla="*/ 0 h 409"/>
                  <a:gd name="T6" fmla="*/ 0 w 21"/>
                  <a:gd name="T7" fmla="*/ 27 h 409"/>
                  <a:gd name="T8" fmla="*/ 0 w 21"/>
                  <a:gd name="T9" fmla="*/ 409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09">
                    <a:moveTo>
                      <a:pt x="0" y="409"/>
                    </a:moveTo>
                    <a:lnTo>
                      <a:pt x="21" y="409"/>
                    </a:lnTo>
                    <a:lnTo>
                      <a:pt x="21" y="0"/>
                    </a:lnTo>
                    <a:lnTo>
                      <a:pt x="0" y="27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7" name="Freeform 157"/>
              <p:cNvSpPr>
                <a:spLocks/>
              </p:cNvSpPr>
              <p:nvPr/>
            </p:nvSpPr>
            <p:spPr bwMode="auto">
              <a:xfrm>
                <a:off x="2603" y="1974"/>
                <a:ext cx="100" cy="406"/>
              </a:xfrm>
              <a:custGeom>
                <a:avLst/>
                <a:gdLst>
                  <a:gd name="T0" fmla="*/ 0 w 100"/>
                  <a:gd name="T1" fmla="*/ 406 h 406"/>
                  <a:gd name="T2" fmla="*/ 100 w 100"/>
                  <a:gd name="T3" fmla="*/ 394 h 406"/>
                  <a:gd name="T4" fmla="*/ 100 w 100"/>
                  <a:gd name="T5" fmla="*/ 0 h 406"/>
                  <a:gd name="T6" fmla="*/ 0 w 100"/>
                  <a:gd name="T7" fmla="*/ 8 h 406"/>
                  <a:gd name="T8" fmla="*/ 0 w 100"/>
                  <a:gd name="T9" fmla="*/ 406 h 4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06">
                    <a:moveTo>
                      <a:pt x="0" y="406"/>
                    </a:moveTo>
                    <a:lnTo>
                      <a:pt x="100" y="394"/>
                    </a:lnTo>
                    <a:lnTo>
                      <a:pt x="100" y="0"/>
                    </a:lnTo>
                    <a:lnTo>
                      <a:pt x="0" y="8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8" name="Freeform 158"/>
              <p:cNvSpPr>
                <a:spLocks/>
              </p:cNvSpPr>
              <p:nvPr/>
            </p:nvSpPr>
            <p:spPr bwMode="auto">
              <a:xfrm>
                <a:off x="2396" y="1970"/>
                <a:ext cx="100" cy="418"/>
              </a:xfrm>
              <a:custGeom>
                <a:avLst/>
                <a:gdLst>
                  <a:gd name="T0" fmla="*/ 0 w 100"/>
                  <a:gd name="T1" fmla="*/ 418 h 418"/>
                  <a:gd name="T2" fmla="*/ 100 w 100"/>
                  <a:gd name="T3" fmla="*/ 414 h 418"/>
                  <a:gd name="T4" fmla="*/ 100 w 100"/>
                  <a:gd name="T5" fmla="*/ 4 h 418"/>
                  <a:gd name="T6" fmla="*/ 0 w 100"/>
                  <a:gd name="T7" fmla="*/ 0 h 418"/>
                  <a:gd name="T8" fmla="*/ 0 w 100"/>
                  <a:gd name="T9" fmla="*/ 418 h 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18">
                    <a:moveTo>
                      <a:pt x="0" y="418"/>
                    </a:moveTo>
                    <a:lnTo>
                      <a:pt x="100" y="414"/>
                    </a:lnTo>
                    <a:lnTo>
                      <a:pt x="100" y="4"/>
                    </a:lnTo>
                    <a:lnTo>
                      <a:pt x="0" y="0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29" name="Freeform 159"/>
              <p:cNvSpPr>
                <a:spLocks/>
              </p:cNvSpPr>
              <p:nvPr/>
            </p:nvSpPr>
            <p:spPr bwMode="auto">
              <a:xfrm>
                <a:off x="2188" y="1960"/>
                <a:ext cx="100" cy="436"/>
              </a:xfrm>
              <a:custGeom>
                <a:avLst/>
                <a:gdLst>
                  <a:gd name="T0" fmla="*/ 0 w 100"/>
                  <a:gd name="T1" fmla="*/ 436 h 436"/>
                  <a:gd name="T2" fmla="*/ 100 w 100"/>
                  <a:gd name="T3" fmla="*/ 432 h 436"/>
                  <a:gd name="T4" fmla="*/ 100 w 100"/>
                  <a:gd name="T5" fmla="*/ 2 h 436"/>
                  <a:gd name="T6" fmla="*/ 0 w 100"/>
                  <a:gd name="T7" fmla="*/ 0 h 436"/>
                  <a:gd name="T8" fmla="*/ 0 w 100"/>
                  <a:gd name="T9" fmla="*/ 436 h 4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" h="436">
                    <a:moveTo>
                      <a:pt x="0" y="436"/>
                    </a:moveTo>
                    <a:lnTo>
                      <a:pt x="100" y="432"/>
                    </a:lnTo>
                    <a:lnTo>
                      <a:pt x="100" y="2"/>
                    </a:lnTo>
                    <a:lnTo>
                      <a:pt x="0" y="0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30" name="Freeform 160"/>
              <p:cNvSpPr>
                <a:spLocks/>
              </p:cNvSpPr>
              <p:nvPr/>
            </p:nvSpPr>
            <p:spPr bwMode="auto">
              <a:xfrm>
                <a:off x="1980" y="1952"/>
                <a:ext cx="101" cy="455"/>
              </a:xfrm>
              <a:custGeom>
                <a:avLst/>
                <a:gdLst>
                  <a:gd name="T0" fmla="*/ 0 w 101"/>
                  <a:gd name="T1" fmla="*/ 455 h 455"/>
                  <a:gd name="T2" fmla="*/ 101 w 101"/>
                  <a:gd name="T3" fmla="*/ 449 h 455"/>
                  <a:gd name="T4" fmla="*/ 100 w 101"/>
                  <a:gd name="T5" fmla="*/ 0 h 455"/>
                  <a:gd name="T6" fmla="*/ 0 w 101"/>
                  <a:gd name="T7" fmla="*/ 4 h 455"/>
                  <a:gd name="T8" fmla="*/ 0 w 101"/>
                  <a:gd name="T9" fmla="*/ 455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455">
                    <a:moveTo>
                      <a:pt x="0" y="455"/>
                    </a:moveTo>
                    <a:lnTo>
                      <a:pt x="101" y="449"/>
                    </a:lnTo>
                    <a:lnTo>
                      <a:pt x="100" y="0"/>
                    </a:lnTo>
                    <a:lnTo>
                      <a:pt x="0" y="4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31" name="Freeform 161"/>
              <p:cNvSpPr>
                <a:spLocks/>
              </p:cNvSpPr>
              <p:nvPr/>
            </p:nvSpPr>
            <p:spPr bwMode="auto">
              <a:xfrm>
                <a:off x="1772" y="1940"/>
                <a:ext cx="105" cy="477"/>
              </a:xfrm>
              <a:custGeom>
                <a:avLst/>
                <a:gdLst>
                  <a:gd name="T0" fmla="*/ 0 w 105"/>
                  <a:gd name="T1" fmla="*/ 477 h 477"/>
                  <a:gd name="T2" fmla="*/ 105 w 105"/>
                  <a:gd name="T3" fmla="*/ 471 h 477"/>
                  <a:gd name="T4" fmla="*/ 101 w 105"/>
                  <a:gd name="T5" fmla="*/ 7 h 477"/>
                  <a:gd name="T6" fmla="*/ 1 w 105"/>
                  <a:gd name="T7" fmla="*/ 0 h 477"/>
                  <a:gd name="T8" fmla="*/ 0 w 105"/>
                  <a:gd name="T9" fmla="*/ 477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477">
                    <a:moveTo>
                      <a:pt x="0" y="477"/>
                    </a:moveTo>
                    <a:lnTo>
                      <a:pt x="105" y="471"/>
                    </a:lnTo>
                    <a:lnTo>
                      <a:pt x="101" y="7"/>
                    </a:lnTo>
                    <a:lnTo>
                      <a:pt x="1" y="0"/>
                    </a:lnTo>
                    <a:lnTo>
                      <a:pt x="0" y="47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32" name="Freeform 162"/>
              <p:cNvSpPr>
                <a:spLocks/>
              </p:cNvSpPr>
              <p:nvPr/>
            </p:nvSpPr>
            <p:spPr bwMode="auto">
              <a:xfrm>
                <a:off x="3558" y="2036"/>
                <a:ext cx="83" cy="288"/>
              </a:xfrm>
              <a:custGeom>
                <a:avLst/>
                <a:gdLst>
                  <a:gd name="T0" fmla="*/ 0 w 83"/>
                  <a:gd name="T1" fmla="*/ 0 h 288"/>
                  <a:gd name="T2" fmla="*/ 0 w 83"/>
                  <a:gd name="T3" fmla="*/ 288 h 288"/>
                  <a:gd name="T4" fmla="*/ 83 w 83"/>
                  <a:gd name="T5" fmla="*/ 286 h 288"/>
                  <a:gd name="T6" fmla="*/ 83 w 83"/>
                  <a:gd name="T7" fmla="*/ 3 h 288"/>
                  <a:gd name="T8" fmla="*/ 0 w 83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88">
                    <a:moveTo>
                      <a:pt x="0" y="0"/>
                    </a:moveTo>
                    <a:lnTo>
                      <a:pt x="0" y="288"/>
                    </a:lnTo>
                    <a:lnTo>
                      <a:pt x="83" y="286"/>
                    </a:lnTo>
                    <a:lnTo>
                      <a:pt x="8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33" name="Freeform 163"/>
              <p:cNvSpPr>
                <a:spLocks/>
              </p:cNvSpPr>
              <p:nvPr/>
            </p:nvSpPr>
            <p:spPr bwMode="auto">
              <a:xfrm>
                <a:off x="3712" y="2039"/>
                <a:ext cx="68" cy="278"/>
              </a:xfrm>
              <a:custGeom>
                <a:avLst/>
                <a:gdLst>
                  <a:gd name="T0" fmla="*/ 0 w 68"/>
                  <a:gd name="T1" fmla="*/ 0 h 278"/>
                  <a:gd name="T2" fmla="*/ 0 w 68"/>
                  <a:gd name="T3" fmla="*/ 278 h 278"/>
                  <a:gd name="T4" fmla="*/ 68 w 68"/>
                  <a:gd name="T5" fmla="*/ 275 h 278"/>
                  <a:gd name="T6" fmla="*/ 68 w 68"/>
                  <a:gd name="T7" fmla="*/ 7 h 278"/>
                  <a:gd name="T8" fmla="*/ 0 w 68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78">
                    <a:moveTo>
                      <a:pt x="0" y="0"/>
                    </a:moveTo>
                    <a:lnTo>
                      <a:pt x="0" y="278"/>
                    </a:lnTo>
                    <a:lnTo>
                      <a:pt x="68" y="275"/>
                    </a:lnTo>
                    <a:lnTo>
                      <a:pt x="6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  <p:sp>
            <p:nvSpPr>
              <p:cNvPr id="434" name="Freeform 164"/>
              <p:cNvSpPr>
                <a:spLocks/>
              </p:cNvSpPr>
              <p:nvPr/>
            </p:nvSpPr>
            <p:spPr bwMode="auto">
              <a:xfrm>
                <a:off x="3837" y="2050"/>
                <a:ext cx="126" cy="262"/>
              </a:xfrm>
              <a:custGeom>
                <a:avLst/>
                <a:gdLst>
                  <a:gd name="T0" fmla="*/ 0 w 126"/>
                  <a:gd name="T1" fmla="*/ 0 h 262"/>
                  <a:gd name="T2" fmla="*/ 0 w 126"/>
                  <a:gd name="T3" fmla="*/ 262 h 262"/>
                  <a:gd name="T4" fmla="*/ 126 w 126"/>
                  <a:gd name="T5" fmla="*/ 256 h 262"/>
                  <a:gd name="T6" fmla="*/ 126 w 126"/>
                  <a:gd name="T7" fmla="*/ 3 h 262"/>
                  <a:gd name="T8" fmla="*/ 0 w 12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262">
                    <a:moveTo>
                      <a:pt x="0" y="0"/>
                    </a:moveTo>
                    <a:lnTo>
                      <a:pt x="0" y="262"/>
                    </a:lnTo>
                    <a:lnTo>
                      <a:pt x="126" y="256"/>
                    </a:lnTo>
                    <a:lnTo>
                      <a:pt x="12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/>
              </a:p>
            </p:txBody>
          </p:sp>
        </p:grpSp>
        <p:pic>
          <p:nvPicPr>
            <p:cNvPr id="196" name="Picture 165" descr="aeropuert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923" y="2929981"/>
              <a:ext cx="1627188" cy="97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Line 166"/>
            <p:cNvSpPr>
              <a:spLocks noChangeShapeType="1"/>
            </p:cNvSpPr>
            <p:nvPr/>
          </p:nvSpPr>
          <p:spPr bwMode="auto">
            <a:xfrm>
              <a:off x="8385523" y="3353843"/>
              <a:ext cx="34925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198" name="Line 167"/>
            <p:cNvSpPr>
              <a:spLocks noChangeShapeType="1"/>
            </p:cNvSpPr>
            <p:nvPr/>
          </p:nvSpPr>
          <p:spPr bwMode="auto">
            <a:xfrm flipH="1">
              <a:off x="8213278" y="5242074"/>
              <a:ext cx="33020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199" name="Line 169"/>
            <p:cNvSpPr>
              <a:spLocks noChangeShapeType="1"/>
            </p:cNvSpPr>
            <p:nvPr/>
          </p:nvSpPr>
          <p:spPr bwMode="auto">
            <a:xfrm>
              <a:off x="4618609" y="2913026"/>
              <a:ext cx="0" cy="1319212"/>
            </a:xfrm>
            <a:prstGeom prst="line">
              <a:avLst/>
            </a:prstGeom>
            <a:noFill/>
            <a:ln w="28575">
              <a:solidFill>
                <a:srgbClr val="00226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200" name="Line 170"/>
            <p:cNvSpPr>
              <a:spLocks noChangeShapeType="1"/>
            </p:cNvSpPr>
            <p:nvPr/>
          </p:nvSpPr>
          <p:spPr bwMode="auto">
            <a:xfrm>
              <a:off x="3869539" y="4911145"/>
              <a:ext cx="0" cy="1296987"/>
            </a:xfrm>
            <a:prstGeom prst="line">
              <a:avLst/>
            </a:prstGeom>
            <a:noFill/>
            <a:ln w="28575">
              <a:solidFill>
                <a:srgbClr val="002264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pic>
          <p:nvPicPr>
            <p:cNvPr id="201" name="Picture 171" descr="MCj0303571000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148" y="2815681"/>
              <a:ext cx="1008063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17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173" y="3096669"/>
              <a:ext cx="868363" cy="53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6" name="Line 173"/>
            <p:cNvSpPr>
              <a:spLocks noChangeShapeType="1"/>
            </p:cNvSpPr>
            <p:nvPr/>
          </p:nvSpPr>
          <p:spPr bwMode="auto">
            <a:xfrm>
              <a:off x="2854673" y="3353843"/>
              <a:ext cx="431800" cy="0"/>
            </a:xfrm>
            <a:prstGeom prst="line">
              <a:avLst/>
            </a:prstGeom>
            <a:noFill/>
            <a:ln w="38100">
              <a:solidFill>
                <a:srgbClr val="68B01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357" name="Text Box 174"/>
            <p:cNvSpPr txBox="1">
              <a:spLocks noChangeArrowheads="1"/>
            </p:cNvSpPr>
            <p:nvPr/>
          </p:nvSpPr>
          <p:spPr bwMode="auto">
            <a:xfrm>
              <a:off x="3451573" y="3653881"/>
              <a:ext cx="768350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>
                  <a:solidFill>
                    <a:srgbClr val="002264"/>
                  </a:solidFill>
                  <a:latin typeface="+mn-lt"/>
                </a:rPr>
                <a:t>Transporte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>
                  <a:solidFill>
                    <a:srgbClr val="002264"/>
                  </a:solidFill>
                  <a:latin typeface="+mn-lt"/>
                </a:rPr>
                <a:t>Terrestre</a:t>
              </a:r>
              <a:endParaRPr lang="es-ES" altLang="es-PE" sz="1000" b="1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358" name="Text Box 175"/>
            <p:cNvSpPr txBox="1">
              <a:spLocks noChangeArrowheads="1"/>
            </p:cNvSpPr>
            <p:nvPr/>
          </p:nvSpPr>
          <p:spPr bwMode="auto">
            <a:xfrm>
              <a:off x="1767235" y="3655468"/>
              <a:ext cx="9459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es-PE" altLang="es-PE" sz="1000" b="1" dirty="0" smtClean="0">
                  <a:solidFill>
                    <a:srgbClr val="002264"/>
                  </a:solidFill>
                  <a:latin typeface="+mn-lt"/>
                </a:rPr>
                <a:t>Fabricante /</a:t>
              </a:r>
            </a:p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es-PE" altLang="es-PE" sz="1000" b="1" dirty="0" smtClean="0">
                  <a:solidFill>
                    <a:srgbClr val="002264"/>
                  </a:solidFill>
                  <a:latin typeface="+mn-lt"/>
                </a:rPr>
                <a:t> Exportador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pic>
          <p:nvPicPr>
            <p:cNvPr id="359" name="Picture 17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711" y="4955400"/>
              <a:ext cx="868363" cy="531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0" name="Text Box 177"/>
            <p:cNvSpPr txBox="1">
              <a:spLocks noChangeArrowheads="1"/>
            </p:cNvSpPr>
            <p:nvPr/>
          </p:nvSpPr>
          <p:spPr bwMode="auto">
            <a:xfrm>
              <a:off x="2743023" y="5613981"/>
              <a:ext cx="768349" cy="37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Transporte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Terrestre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361" name="Text Box 180"/>
            <p:cNvSpPr txBox="1">
              <a:spLocks noChangeArrowheads="1"/>
            </p:cNvSpPr>
            <p:nvPr/>
          </p:nvSpPr>
          <p:spPr bwMode="auto">
            <a:xfrm>
              <a:off x="2337148" y="4009481"/>
              <a:ext cx="1177925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Agente </a:t>
              </a:r>
              <a:r>
                <a:rPr lang="es-PE" altLang="es-PE" sz="1000" b="1" dirty="0" smtClean="0">
                  <a:solidFill>
                    <a:srgbClr val="002264"/>
                  </a:solidFill>
                  <a:latin typeface="+mn-lt"/>
                </a:rPr>
                <a:t>Acreditado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362" name="Text Box 181"/>
            <p:cNvSpPr txBox="1">
              <a:spLocks noChangeArrowheads="1"/>
            </p:cNvSpPr>
            <p:nvPr/>
          </p:nvSpPr>
          <p:spPr bwMode="auto">
            <a:xfrm>
              <a:off x="5199410" y="2812506"/>
              <a:ext cx="1163638" cy="246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PE" altLang="es-PE" sz="1000" b="1" dirty="0">
                  <a:solidFill>
                    <a:srgbClr val="002264"/>
                  </a:solidFill>
                  <a:latin typeface="+mn-lt"/>
                </a:rPr>
                <a:t>Agente de Aduana</a:t>
              </a:r>
              <a:endParaRPr lang="es-ES" altLang="es-PE" sz="1000" b="1" dirty="0">
                <a:solidFill>
                  <a:srgbClr val="002264"/>
                </a:solidFill>
                <a:latin typeface="+mn-lt"/>
              </a:endParaRPr>
            </a:p>
          </p:txBody>
        </p:sp>
        <p:sp>
          <p:nvSpPr>
            <p:cNvPr id="363" name="Line 167"/>
            <p:cNvSpPr>
              <a:spLocks noChangeShapeType="1"/>
            </p:cNvSpPr>
            <p:nvPr/>
          </p:nvSpPr>
          <p:spPr bwMode="auto">
            <a:xfrm flipH="1">
              <a:off x="6396464" y="5270032"/>
              <a:ext cx="330200" cy="0"/>
            </a:xfrm>
            <a:prstGeom prst="line">
              <a:avLst/>
            </a:prstGeom>
            <a:noFill/>
            <a:ln w="38100">
              <a:solidFill>
                <a:srgbClr val="00226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  <p:sp>
          <p:nvSpPr>
            <p:cNvPr id="364" name="Line 7"/>
            <p:cNvSpPr>
              <a:spLocks noChangeShapeType="1"/>
            </p:cNvSpPr>
            <p:nvPr/>
          </p:nvSpPr>
          <p:spPr bwMode="auto">
            <a:xfrm>
              <a:off x="9767614" y="4486774"/>
              <a:ext cx="0" cy="359318"/>
            </a:xfrm>
            <a:prstGeom prst="line">
              <a:avLst/>
            </a:prstGeom>
            <a:noFill/>
            <a:ln w="38100">
              <a:solidFill>
                <a:srgbClr val="68B01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 sz="2000"/>
            </a:p>
          </p:txBody>
        </p:sp>
      </p:grpSp>
      <p:pic>
        <p:nvPicPr>
          <p:cNvPr id="535" name="Picture 171" descr="MCj030357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8" y="4319586"/>
            <a:ext cx="8335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" name="Text Box 175"/>
          <p:cNvSpPr txBox="1">
            <a:spLocks noChangeArrowheads="1"/>
          </p:cNvSpPr>
          <p:nvPr/>
        </p:nvSpPr>
        <p:spPr bwMode="auto">
          <a:xfrm>
            <a:off x="199029" y="5149914"/>
            <a:ext cx="8803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es-PE" altLang="es-PE" sz="1000" b="1" dirty="0" smtClean="0">
                <a:solidFill>
                  <a:srgbClr val="002264"/>
                </a:solidFill>
                <a:latin typeface="+mn-lt"/>
              </a:rPr>
              <a:t>Importador</a:t>
            </a:r>
            <a:endParaRPr lang="es-ES" altLang="es-PE" sz="1000" b="1" dirty="0">
              <a:solidFill>
                <a:srgbClr val="002264"/>
              </a:solidFill>
              <a:latin typeface="+mn-lt"/>
            </a:endParaRPr>
          </a:p>
        </p:txBody>
      </p:sp>
      <p:sp>
        <p:nvSpPr>
          <p:cNvPr id="537" name="Text Box 181"/>
          <p:cNvSpPr txBox="1">
            <a:spLocks noChangeArrowheads="1"/>
          </p:cNvSpPr>
          <p:nvPr/>
        </p:nvSpPr>
        <p:spPr bwMode="auto">
          <a:xfrm>
            <a:off x="2509964" y="4224790"/>
            <a:ext cx="962164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PE" altLang="es-PE" sz="1000" b="1" dirty="0">
                <a:solidFill>
                  <a:srgbClr val="002264"/>
                </a:solidFill>
                <a:latin typeface="+mn-lt"/>
              </a:rPr>
              <a:t>Agente de Aduana</a:t>
            </a:r>
            <a:endParaRPr lang="es-ES" altLang="es-PE" sz="1000" b="1" dirty="0">
              <a:solidFill>
                <a:srgbClr val="00226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71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5015086" y="5373216"/>
            <a:ext cx="7071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4000" b="1" dirty="0" smtClean="0">
                <a:solidFill>
                  <a:srgbClr val="68B013"/>
                </a:solidFill>
              </a:rPr>
              <a:t>3. </a:t>
            </a:r>
            <a:r>
              <a:rPr lang="es-PE" sz="4000" b="1" dirty="0" smtClean="0">
                <a:solidFill>
                  <a:srgbClr val="002264"/>
                </a:solidFill>
              </a:rPr>
              <a:t>LA SEGURIDAD EN EL PROCESO DE CARGA AÉREA</a:t>
            </a:r>
            <a:endParaRPr lang="es-PE" sz="4000" b="1" dirty="0">
              <a:solidFill>
                <a:srgbClr val="00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3" name="Marcador de contenido 2"/>
          <p:cNvSpPr txBox="1">
            <a:spLocks/>
          </p:cNvSpPr>
          <p:nvPr/>
        </p:nvSpPr>
        <p:spPr>
          <a:xfrm>
            <a:off x="609521" y="1124744"/>
            <a:ext cx="11180874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8B013"/>
              </a:buClr>
              <a:buNone/>
            </a:pPr>
            <a:r>
              <a:rPr lang="es-PE" sz="2800" b="1" dirty="0" smtClean="0">
                <a:solidFill>
                  <a:srgbClr val="002264"/>
                </a:solidFill>
                <a:cs typeface="Calibri" pitchFamily="34" charset="0"/>
              </a:rPr>
              <a:t>STAKEHOLDERS EN EL PROCESO DE LA SEGURIDAD DE LA CADENA LOGÍSTICA AÉREA</a:t>
            </a:r>
            <a:endParaRPr lang="es-PE" sz="2800" b="1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20" name="CuadroTexto 19">
            <a:hlinkClick r:id="rId3" action="ppaction://hlinksldjump"/>
          </p:cNvPr>
          <p:cNvSpPr txBox="1"/>
          <p:nvPr/>
        </p:nvSpPr>
        <p:spPr>
          <a:xfrm>
            <a:off x="4871070" y="231031"/>
            <a:ext cx="691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La seguridad en el proceso de carga aérea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3625185" y="2340879"/>
            <a:ext cx="5045894" cy="4400489"/>
          </a:xfrm>
          <a:prstGeom prst="ellipse">
            <a:avLst/>
          </a:prstGeom>
          <a:noFill/>
          <a:ln w="38100" cap="flat" cmpd="sng" algn="ctr">
            <a:solidFill>
              <a:srgbClr val="68B01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4387936" y="3103631"/>
            <a:ext cx="1349483" cy="586732"/>
          </a:xfrm>
          <a:prstGeom prst="roundRect">
            <a:avLst/>
          </a:prstGeom>
          <a:solidFill>
            <a:srgbClr val="00226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DIRANDRO</a:t>
            </a:r>
            <a:endParaRPr kumimoji="0" lang="es-P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1" name="Rectángulo redondeado 10"/>
          <p:cNvSpPr/>
          <p:nvPr/>
        </p:nvSpPr>
        <p:spPr bwMode="auto">
          <a:xfrm>
            <a:off x="6676190" y="3103631"/>
            <a:ext cx="1349483" cy="586732"/>
          </a:xfrm>
          <a:prstGeom prst="roundRect">
            <a:avLst/>
          </a:prstGeom>
          <a:solidFill>
            <a:srgbClr val="00226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LAP</a:t>
            </a:r>
            <a:endParaRPr kumimoji="0" lang="es-P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7145576" y="4335767"/>
            <a:ext cx="1349483" cy="586732"/>
          </a:xfrm>
          <a:prstGeom prst="roundRect">
            <a:avLst/>
          </a:prstGeom>
          <a:solidFill>
            <a:srgbClr val="00226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BOE / y otras áreas ADUANA</a:t>
            </a:r>
          </a:p>
        </p:txBody>
      </p:sp>
      <p:sp>
        <p:nvSpPr>
          <p:cNvPr id="13" name="Rectángulo redondeado 12"/>
          <p:cNvSpPr/>
          <p:nvPr/>
        </p:nvSpPr>
        <p:spPr bwMode="auto">
          <a:xfrm>
            <a:off x="6441498" y="5509231"/>
            <a:ext cx="1349483" cy="586732"/>
          </a:xfrm>
          <a:prstGeom prst="roundRect">
            <a:avLst/>
          </a:prstGeom>
          <a:solidFill>
            <a:srgbClr val="00226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DGAC</a:t>
            </a:r>
          </a:p>
        </p:txBody>
      </p:sp>
      <p:sp>
        <p:nvSpPr>
          <p:cNvPr id="14" name="Rectángulo redondeado 13"/>
          <p:cNvSpPr/>
          <p:nvPr/>
        </p:nvSpPr>
        <p:spPr bwMode="auto">
          <a:xfrm>
            <a:off x="4681302" y="5509231"/>
            <a:ext cx="1349483" cy="586732"/>
          </a:xfrm>
          <a:prstGeom prst="roundRect">
            <a:avLst/>
          </a:prstGeom>
          <a:solidFill>
            <a:srgbClr val="00226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LÍNEAS AÉREAS</a:t>
            </a: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3801204" y="4277094"/>
            <a:ext cx="1349483" cy="586732"/>
          </a:xfrm>
          <a:prstGeom prst="roundRect">
            <a:avLst/>
          </a:prstGeom>
          <a:solidFill>
            <a:srgbClr val="00226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MINISTERIO PÚBLICO</a:t>
            </a:r>
          </a:p>
        </p:txBody>
      </p:sp>
      <p:sp>
        <p:nvSpPr>
          <p:cNvPr id="16" name="Rectángulo redondeado 15"/>
          <p:cNvSpPr/>
          <p:nvPr/>
        </p:nvSpPr>
        <p:spPr bwMode="auto">
          <a:xfrm>
            <a:off x="2006979" y="3058511"/>
            <a:ext cx="1508234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1050" b="1" dirty="0" smtClean="0">
                <a:solidFill>
                  <a:schemeClr val="bg1"/>
                </a:solidFill>
                <a:latin typeface="+mj-lt"/>
                <a:ea typeface="ＭＳ Ｐゴシック" pitchFamily="-96" charset="-128"/>
                <a:cs typeface="ＭＳ Ｐゴシック" pitchFamily="-96" charset="-128"/>
              </a:rPr>
              <a:t>EXPORTADORES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2186257" y="4990403"/>
            <a:ext cx="1200133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AGENTES DE CARGA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2043267" y="3952397"/>
            <a:ext cx="1202386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AGENTES DE ADUANAS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21" name="Rectángulo redondeado 20"/>
          <p:cNvSpPr/>
          <p:nvPr/>
        </p:nvSpPr>
        <p:spPr bwMode="auto">
          <a:xfrm>
            <a:off x="8085116" y="2375604"/>
            <a:ext cx="1341896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EMPLEADOS</a:t>
            </a:r>
            <a:r>
              <a:rPr kumimoji="0" lang="es-PE" sz="105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 TERCEROS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8737440" y="3176745"/>
            <a:ext cx="1547252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COLABORADORES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TALMA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24" name="Rectángulo redondeado 23"/>
          <p:cNvSpPr/>
          <p:nvPr/>
        </p:nvSpPr>
        <p:spPr bwMode="auto">
          <a:xfrm>
            <a:off x="8909874" y="4990404"/>
            <a:ext cx="1202384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TERCEROS EN GENERAL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25" name="Rectángulo redondeado 24"/>
          <p:cNvSpPr/>
          <p:nvPr/>
        </p:nvSpPr>
        <p:spPr bwMode="auto">
          <a:xfrm>
            <a:off x="8426580" y="5867421"/>
            <a:ext cx="1369096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PROVEEDORES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26" name="Rectángulo redondeado 25"/>
          <p:cNvSpPr/>
          <p:nvPr/>
        </p:nvSpPr>
        <p:spPr bwMode="auto">
          <a:xfrm>
            <a:off x="2797935" y="6041251"/>
            <a:ext cx="1202385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05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-96" charset="-128"/>
                <a:cs typeface="ＭＳ Ｐゴシック" pitchFamily="-96" charset="-128"/>
              </a:rPr>
              <a:t>COMISARIAS DEL SECTOR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27" name="Rectángulo redondeado 19"/>
          <p:cNvSpPr/>
          <p:nvPr/>
        </p:nvSpPr>
        <p:spPr bwMode="auto">
          <a:xfrm>
            <a:off x="2866121" y="2320627"/>
            <a:ext cx="1408157" cy="457083"/>
          </a:xfrm>
          <a:prstGeom prst="roundRect">
            <a:avLst/>
          </a:prstGeom>
          <a:solidFill>
            <a:srgbClr val="68B01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sz="1050" b="1" dirty="0" smtClean="0">
                <a:solidFill>
                  <a:schemeClr val="bg1"/>
                </a:solidFill>
                <a:latin typeface="+mj-lt"/>
                <a:ea typeface="ＭＳ Ｐゴシック" pitchFamily="-96" charset="-128"/>
                <a:cs typeface="ＭＳ Ｐゴシック" pitchFamily="-96" charset="-128"/>
              </a:rPr>
              <a:t>IMPORTADORES</a:t>
            </a:r>
            <a:endParaRPr kumimoji="0" lang="es-PE" sz="105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ＭＳ Ｐゴシック" pitchFamily="-96" charset="-128"/>
              <a:cs typeface="ＭＳ Ｐゴシック" pitchFamily="-96" charset="-128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38" y="4373473"/>
            <a:ext cx="1150873" cy="3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3" name="Marcador de contenido 2"/>
          <p:cNvSpPr txBox="1">
            <a:spLocks/>
          </p:cNvSpPr>
          <p:nvPr/>
        </p:nvSpPr>
        <p:spPr>
          <a:xfrm>
            <a:off x="609521" y="1124744"/>
            <a:ext cx="1118087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8B013"/>
              </a:buClr>
              <a:buNone/>
            </a:pPr>
            <a:r>
              <a:rPr lang="es-PE" b="1" dirty="0" smtClean="0">
                <a:solidFill>
                  <a:srgbClr val="002264"/>
                </a:solidFill>
                <a:cs typeface="Calibri" pitchFamily="34" charset="0"/>
              </a:rPr>
              <a:t>PROCESOS SEGUROS</a:t>
            </a:r>
            <a:endParaRPr lang="es-PE" b="1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20" name="CuadroTexto 19">
            <a:hlinkClick r:id="rId3" action="ppaction://hlinksldjump"/>
          </p:cNvPr>
          <p:cNvSpPr txBox="1"/>
          <p:nvPr/>
        </p:nvSpPr>
        <p:spPr>
          <a:xfrm>
            <a:off x="4799062" y="231031"/>
            <a:ext cx="699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La seguridad en el proceso de carga aérea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908027241"/>
              </p:ext>
            </p:extLst>
          </p:nvPr>
        </p:nvGraphicFramePr>
        <p:xfrm>
          <a:off x="609520" y="1844824"/>
          <a:ext cx="1110230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69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0" name="CuadroTexto 19">
            <a:hlinkClick r:id="rId3" action="ppaction://hlinksldjump"/>
          </p:cNvPr>
          <p:cNvSpPr txBox="1"/>
          <p:nvPr/>
        </p:nvSpPr>
        <p:spPr>
          <a:xfrm>
            <a:off x="4583038" y="231031"/>
            <a:ext cx="72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>
                <a:solidFill>
                  <a:srgbClr val="68B013"/>
                </a:solidFill>
              </a:rPr>
              <a:t>/ </a:t>
            </a:r>
            <a:r>
              <a:rPr lang="es-PE" sz="2400" b="1" i="1" dirty="0">
                <a:solidFill>
                  <a:srgbClr val="002264"/>
                </a:solidFill>
              </a:rPr>
              <a:t>La seguridad en el proceso de </a:t>
            </a:r>
            <a:r>
              <a:rPr lang="es-PE" sz="2400" b="1" i="1" dirty="0" smtClean="0">
                <a:solidFill>
                  <a:srgbClr val="002264"/>
                </a:solidFill>
              </a:rPr>
              <a:t>carga aérea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sp>
        <p:nvSpPr>
          <p:cNvPr id="12" name="7 Marcador de contenido"/>
          <p:cNvSpPr txBox="1">
            <a:spLocks/>
          </p:cNvSpPr>
          <p:nvPr/>
        </p:nvSpPr>
        <p:spPr>
          <a:xfrm>
            <a:off x="1411426" y="1412776"/>
            <a:ext cx="9940364" cy="39511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8B013"/>
              </a:buClr>
              <a:buFont typeface="Arial" pitchFamily="34" charset="0"/>
              <a:buNone/>
            </a:pPr>
            <a:r>
              <a:rPr lang="es-ES" altLang="es-PE" sz="3600" b="1" dirty="0" smtClean="0">
                <a:solidFill>
                  <a:srgbClr val="002264"/>
                </a:solidFill>
                <a:latin typeface="Calibri" pitchFamily="34" charset="0"/>
                <a:cs typeface="Calibri" pitchFamily="34" charset="0"/>
              </a:rPr>
              <a:t>KG. TID DETECTADOS POR AÑO | 2007 – 2016*</a:t>
            </a:r>
          </a:p>
        </p:txBody>
      </p:sp>
      <p:graphicFrame>
        <p:nvGraphicFramePr>
          <p:cNvPr id="13" name="8 Gráfico"/>
          <p:cNvGraphicFramePr/>
          <p:nvPr>
            <p:extLst>
              <p:ext uri="{D42A27DB-BD31-4B8C-83A1-F6EECF244321}">
                <p14:modId xmlns:p14="http://schemas.microsoft.com/office/powerpoint/2010/main" val="2973195164"/>
              </p:ext>
            </p:extLst>
          </p:nvPr>
        </p:nvGraphicFramePr>
        <p:xfrm>
          <a:off x="1411426" y="2204864"/>
          <a:ext cx="9577063" cy="335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8 CuadroTexto"/>
          <p:cNvSpPr txBox="1">
            <a:spLocks noChangeArrowheads="1"/>
          </p:cNvSpPr>
          <p:nvPr/>
        </p:nvSpPr>
        <p:spPr bwMode="auto">
          <a:xfrm>
            <a:off x="7510070" y="5930024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E" altLang="es-PE" sz="1400" i="1" dirty="0" smtClean="0">
                <a:solidFill>
                  <a:srgbClr val="002264"/>
                </a:solidFill>
                <a:latin typeface="Calibri" pitchFamily="34" charset="0"/>
                <a:cs typeface="Calibri" pitchFamily="34" charset="0"/>
              </a:rPr>
              <a:t>*DATA DESDE 2007 A JUNIO DE 2016</a:t>
            </a:r>
            <a:endParaRPr lang="es-PE" altLang="es-PE" sz="1400" i="1" dirty="0">
              <a:solidFill>
                <a:srgbClr val="00226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0" name="CuadroTexto 19">
            <a:hlinkClick r:id="rId3" action="ppaction://hlinksldjump"/>
          </p:cNvPr>
          <p:cNvSpPr txBox="1"/>
          <p:nvPr/>
        </p:nvSpPr>
        <p:spPr>
          <a:xfrm>
            <a:off x="4727054" y="231031"/>
            <a:ext cx="706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>
                <a:solidFill>
                  <a:srgbClr val="68B013"/>
                </a:solidFill>
              </a:rPr>
              <a:t>/ </a:t>
            </a:r>
            <a:r>
              <a:rPr lang="es-PE" sz="2400" b="1" i="1" dirty="0">
                <a:solidFill>
                  <a:srgbClr val="002264"/>
                </a:solidFill>
              </a:rPr>
              <a:t>La seguridad en el proceso de </a:t>
            </a:r>
            <a:r>
              <a:rPr lang="es-PE" sz="2400" b="1" i="1" dirty="0" smtClean="0">
                <a:solidFill>
                  <a:srgbClr val="002264"/>
                </a:solidFill>
              </a:rPr>
              <a:t>carga aérea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sp>
        <p:nvSpPr>
          <p:cNvPr id="12" name="7 Marcador de contenido"/>
          <p:cNvSpPr txBox="1">
            <a:spLocks/>
          </p:cNvSpPr>
          <p:nvPr/>
        </p:nvSpPr>
        <p:spPr>
          <a:xfrm>
            <a:off x="1473646" y="1412776"/>
            <a:ext cx="9699375" cy="57606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8B013"/>
              </a:buClr>
              <a:buFont typeface="Arial" pitchFamily="34" charset="0"/>
              <a:buNone/>
            </a:pPr>
            <a:r>
              <a:rPr lang="es-ES" altLang="es-PE" sz="3600" b="1" dirty="0" smtClean="0">
                <a:solidFill>
                  <a:srgbClr val="002264"/>
                </a:solidFill>
                <a:latin typeface="Calibri" pitchFamily="34" charset="0"/>
                <a:cs typeface="Calibri" pitchFamily="34" charset="0"/>
              </a:rPr>
              <a:t>N° DE CASOS DG DETECTADOS </a:t>
            </a:r>
            <a:r>
              <a:rPr lang="es-ES" altLang="es-PE" sz="3600" b="1" dirty="0">
                <a:solidFill>
                  <a:srgbClr val="002264"/>
                </a:solidFill>
                <a:latin typeface="Calibri" pitchFamily="34" charset="0"/>
                <a:cs typeface="Calibri" pitchFamily="34" charset="0"/>
              </a:rPr>
              <a:t>|</a:t>
            </a:r>
            <a:r>
              <a:rPr lang="es-ES" altLang="es-PE" sz="3600" b="1" dirty="0" smtClean="0">
                <a:solidFill>
                  <a:srgbClr val="002264"/>
                </a:solidFill>
                <a:latin typeface="Calibri" pitchFamily="34" charset="0"/>
                <a:cs typeface="Calibri" pitchFamily="34" charset="0"/>
              </a:rPr>
              <a:t> 2013 – 2016*</a:t>
            </a:r>
          </a:p>
        </p:txBody>
      </p:sp>
      <p:graphicFrame>
        <p:nvGraphicFramePr>
          <p:cNvPr id="13" name="9 Gráfico"/>
          <p:cNvGraphicFramePr/>
          <p:nvPr>
            <p:extLst/>
          </p:nvPr>
        </p:nvGraphicFramePr>
        <p:xfrm>
          <a:off x="1463735" y="2229585"/>
          <a:ext cx="9721079" cy="335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7692794" y="5713511"/>
            <a:ext cx="34563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E" altLang="es-PE" sz="1400" i="1" dirty="0" smtClean="0">
                <a:solidFill>
                  <a:srgbClr val="002264"/>
                </a:solidFill>
                <a:latin typeface="Calibri" pitchFamily="34" charset="0"/>
                <a:cs typeface="Calibri" pitchFamily="34" charset="0"/>
              </a:rPr>
              <a:t>*DATA DESDE 2007 A JUNIO DE 2016</a:t>
            </a:r>
            <a:endParaRPr lang="es-PE" altLang="es-PE" sz="1400" i="1" dirty="0">
              <a:solidFill>
                <a:srgbClr val="00226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5375126" y="5301208"/>
            <a:ext cx="6639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4000" b="1" dirty="0">
                <a:solidFill>
                  <a:srgbClr val="68B013"/>
                </a:solidFill>
              </a:rPr>
              <a:t>4</a:t>
            </a:r>
            <a:r>
              <a:rPr lang="es-PE" sz="4000" b="1" dirty="0" smtClean="0">
                <a:solidFill>
                  <a:srgbClr val="68B013"/>
                </a:solidFill>
              </a:rPr>
              <a:t>. </a:t>
            </a:r>
            <a:r>
              <a:rPr lang="es-PE" sz="4000" b="1" dirty="0" smtClean="0">
                <a:solidFill>
                  <a:srgbClr val="002264"/>
                </a:solidFill>
              </a:rPr>
              <a:t>LA PROPUESTA DE VALOR DE TALMA</a:t>
            </a:r>
            <a:endParaRPr lang="es-PE" sz="4000" b="1" dirty="0">
              <a:solidFill>
                <a:srgbClr val="00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33" name="CuadroTexto 32">
            <a:hlinkClick r:id="rId3" action="ppaction://hlinksldjump"/>
          </p:cNvPr>
          <p:cNvSpPr txBox="1"/>
          <p:nvPr/>
        </p:nvSpPr>
        <p:spPr>
          <a:xfrm>
            <a:off x="6593983" y="231031"/>
            <a:ext cx="519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Propuesta de valor de Talma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sp>
        <p:nvSpPr>
          <p:cNvPr id="34" name="7 Marcador de contenido"/>
          <p:cNvSpPr txBox="1">
            <a:spLocks/>
          </p:cNvSpPr>
          <p:nvPr/>
        </p:nvSpPr>
        <p:spPr>
          <a:xfrm>
            <a:off x="569148" y="1052736"/>
            <a:ext cx="10971372" cy="115212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rgbClr val="68B013"/>
              </a:buClr>
              <a:buFont typeface="Arial" pitchFamily="34" charset="0"/>
              <a:buNone/>
            </a:pPr>
            <a:r>
              <a:rPr lang="es-PE" altLang="es-PE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NUESTRA PROPUESTA DE VALOR</a:t>
            </a:r>
          </a:p>
          <a:p>
            <a:pPr marL="0" indent="0" algn="r">
              <a:spcBef>
                <a:spcPts val="0"/>
              </a:spcBef>
              <a:buClr>
                <a:srgbClr val="68B013"/>
              </a:buClr>
              <a:buFont typeface="Arial" pitchFamily="34" charset="0"/>
              <a:buNone/>
            </a:pPr>
            <a:r>
              <a:rPr lang="es-PE" altLang="es-PE" sz="28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Brindar servicios aeroportuarios </a:t>
            </a:r>
            <a:r>
              <a:rPr lang="es-PE" altLang="es-PE" sz="2800" b="1" u="sng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seguros</a:t>
            </a:r>
            <a:r>
              <a:rPr lang="es-PE" altLang="es-PE" sz="28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, </a:t>
            </a:r>
            <a:r>
              <a:rPr lang="es-PE" altLang="es-PE" sz="28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rápidos</a:t>
            </a:r>
            <a:r>
              <a:rPr lang="es-PE" altLang="es-PE" sz="28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 y </a:t>
            </a:r>
            <a:r>
              <a:rPr lang="es-PE" altLang="es-PE" sz="28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eficientes</a:t>
            </a:r>
            <a:r>
              <a:rPr lang="es-PE" altLang="es-PE" sz="28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.</a:t>
            </a:r>
          </a:p>
          <a:p>
            <a:pPr algn="r">
              <a:spcBef>
                <a:spcPts val="0"/>
              </a:spcBef>
              <a:buClr>
                <a:srgbClr val="68B013"/>
              </a:buClr>
              <a:buFont typeface="Wingdings" panose="05000000000000000000" pitchFamily="2" charset="2"/>
              <a:buChar char="Ø"/>
            </a:pPr>
            <a:endParaRPr lang="es-ES" altLang="es-PE" sz="2400" u="sng" dirty="0" smtClean="0">
              <a:solidFill>
                <a:srgbClr val="002264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9664" y="3721241"/>
            <a:ext cx="9364134" cy="294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22 CuadroTexto"/>
          <p:cNvSpPr txBox="1"/>
          <p:nvPr/>
        </p:nvSpPr>
        <p:spPr>
          <a:xfrm>
            <a:off x="3597734" y="2276872"/>
            <a:ext cx="1569390" cy="1384995"/>
          </a:xfrm>
          <a:prstGeom prst="rect">
            <a:avLst/>
          </a:prstGeom>
          <a:solidFill>
            <a:srgbClr val="00226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 smtClean="0">
                <a:solidFill>
                  <a:schemeClr val="bg1"/>
                </a:solidFill>
                <a:latin typeface="Calibri" pitchFamily="34" charset="0"/>
              </a:rPr>
              <a:t>SERVICIOS DE CARGA</a:t>
            </a:r>
          </a:p>
          <a:p>
            <a:pPr algn="r"/>
            <a:r>
              <a:rPr lang="es-PE" sz="1200" b="0" dirty="0" smtClean="0">
                <a:solidFill>
                  <a:schemeClr val="bg1"/>
                </a:solidFill>
                <a:latin typeface="Calibri" pitchFamily="34" charset="0"/>
              </a:rPr>
              <a:t>Procesos logísticos confiables,</a:t>
            </a:r>
          </a:p>
          <a:p>
            <a:pPr algn="r"/>
            <a:r>
              <a:rPr lang="es-PE" sz="1200" b="0" dirty="0" smtClean="0">
                <a:solidFill>
                  <a:schemeClr val="bg1"/>
                </a:solidFill>
                <a:latin typeface="Calibri" pitchFamily="34" charset="0"/>
              </a:rPr>
              <a:t>innovadores y seguros.</a:t>
            </a:r>
          </a:p>
          <a:p>
            <a:pPr algn="r"/>
            <a:endParaRPr lang="es-PE" sz="3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" name="23 CuadroTexto"/>
          <p:cNvSpPr txBox="1"/>
          <p:nvPr/>
        </p:nvSpPr>
        <p:spPr>
          <a:xfrm>
            <a:off x="5189984" y="2276872"/>
            <a:ext cx="1524000" cy="1384995"/>
          </a:xfrm>
          <a:prstGeom prst="rect">
            <a:avLst/>
          </a:prstGeom>
          <a:solidFill>
            <a:srgbClr val="68B013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 smtClean="0">
                <a:solidFill>
                  <a:schemeClr val="bg1"/>
                </a:solidFill>
                <a:latin typeface="Calibri" pitchFamily="34" charset="0"/>
              </a:rPr>
              <a:t>ASISTENCIA EN TIERRA</a:t>
            </a:r>
          </a:p>
          <a:p>
            <a:pPr algn="r"/>
            <a:r>
              <a:rPr lang="es-PE" sz="1200" b="0" dirty="0" smtClean="0">
                <a:solidFill>
                  <a:schemeClr val="bg1"/>
                </a:solidFill>
                <a:latin typeface="Calibri" pitchFamily="34" charset="0"/>
              </a:rPr>
              <a:t>Servicio integral durante la permanencia de la aeronave en tierra.</a:t>
            </a:r>
          </a:p>
          <a:p>
            <a:pPr algn="r"/>
            <a:endParaRPr lang="es-PE" sz="3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24 CuadroTexto"/>
          <p:cNvSpPr txBox="1"/>
          <p:nvPr/>
        </p:nvSpPr>
        <p:spPr>
          <a:xfrm>
            <a:off x="6741269" y="2276872"/>
            <a:ext cx="1557675" cy="1384995"/>
          </a:xfrm>
          <a:prstGeom prst="rect">
            <a:avLst/>
          </a:prstGeom>
          <a:solidFill>
            <a:srgbClr val="00226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 smtClean="0">
                <a:solidFill>
                  <a:schemeClr val="bg1"/>
                </a:solidFill>
                <a:latin typeface="Calibri" pitchFamily="34" charset="0"/>
              </a:rPr>
              <a:t>AVIACIÓN EJECUTIVA</a:t>
            </a:r>
          </a:p>
          <a:p>
            <a:pPr algn="r"/>
            <a:r>
              <a:rPr lang="es-PE" sz="1200" b="0" dirty="0" err="1" smtClean="0">
                <a:solidFill>
                  <a:schemeClr val="bg1"/>
                </a:solidFill>
                <a:latin typeface="Calibri" pitchFamily="34" charset="0"/>
              </a:rPr>
              <a:t>Fixed</a:t>
            </a:r>
            <a:r>
              <a:rPr lang="es-PE" sz="1200" b="0" dirty="0" smtClean="0">
                <a:solidFill>
                  <a:schemeClr val="bg1"/>
                </a:solidFill>
                <a:latin typeface="Calibri" pitchFamily="34" charset="0"/>
              </a:rPr>
              <a:t> Base </a:t>
            </a:r>
            <a:r>
              <a:rPr lang="es-PE" sz="1200" b="0" dirty="0" err="1" smtClean="0">
                <a:solidFill>
                  <a:schemeClr val="bg1"/>
                </a:solidFill>
                <a:latin typeface="Calibri" pitchFamily="34" charset="0"/>
              </a:rPr>
              <a:t>Operator</a:t>
            </a:r>
            <a:r>
              <a:rPr lang="es-PE" sz="1200" b="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algn="r"/>
            <a:endParaRPr lang="es-PE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s-PE" sz="1200" b="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s-PE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s-PE" sz="12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25 CuadroTexto"/>
          <p:cNvSpPr txBox="1"/>
          <p:nvPr/>
        </p:nvSpPr>
        <p:spPr>
          <a:xfrm>
            <a:off x="8321805" y="2276872"/>
            <a:ext cx="1531619" cy="1384995"/>
          </a:xfrm>
          <a:prstGeom prst="rect">
            <a:avLst/>
          </a:prstGeom>
          <a:solidFill>
            <a:srgbClr val="68B013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MANTENIMIENTO EN LÍNEA</a:t>
            </a:r>
          </a:p>
          <a:p>
            <a:pPr algn="r"/>
            <a:r>
              <a:rPr lang="es-PE" sz="1200" b="0" dirty="0" smtClean="0">
                <a:solidFill>
                  <a:schemeClr val="bg1"/>
                </a:solidFill>
                <a:latin typeface="Calibri" pitchFamily="34" charset="0"/>
              </a:rPr>
              <a:t>Mantenimiento de aeronaves.</a:t>
            </a:r>
            <a:endParaRPr lang="es-PE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s-PE" sz="3200" b="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26 CuadroTexto"/>
          <p:cNvSpPr txBox="1"/>
          <p:nvPr/>
        </p:nvSpPr>
        <p:spPr>
          <a:xfrm>
            <a:off x="9876284" y="2276872"/>
            <a:ext cx="1546860" cy="1384995"/>
          </a:xfrm>
          <a:prstGeom prst="rect">
            <a:avLst/>
          </a:prstGeom>
          <a:solidFill>
            <a:srgbClr val="00226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 smtClean="0">
                <a:solidFill>
                  <a:schemeClr val="bg1"/>
                </a:solidFill>
                <a:latin typeface="Calibri" pitchFamily="34" charset="0"/>
              </a:rPr>
              <a:t>TALMA TRAINING SCHOOL</a:t>
            </a:r>
          </a:p>
          <a:p>
            <a:pPr algn="r"/>
            <a:r>
              <a:rPr lang="es-PE" sz="1200" b="0" dirty="0" smtClean="0">
                <a:solidFill>
                  <a:schemeClr val="bg1"/>
                </a:solidFill>
                <a:latin typeface="Calibri" pitchFamily="34" charset="0"/>
              </a:rPr>
              <a:t>Centro de entrenamiento acreditado por IATA.</a:t>
            </a:r>
            <a:endParaRPr lang="es-PE" sz="1200" b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contenido 2"/>
          <p:cNvSpPr txBox="1">
            <a:spLocks/>
          </p:cNvSpPr>
          <p:nvPr/>
        </p:nvSpPr>
        <p:spPr>
          <a:xfrm>
            <a:off x="609520" y="1052736"/>
            <a:ext cx="6016018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8B013"/>
              </a:buClr>
              <a:buNone/>
            </a:pPr>
            <a:r>
              <a:rPr lang="es-PE" b="1" dirty="0" smtClean="0">
                <a:solidFill>
                  <a:srgbClr val="002264"/>
                </a:solidFill>
                <a:cs typeface="Calibri" pitchFamily="34" charset="0"/>
              </a:rPr>
              <a:t>SEGURIDAD</a:t>
            </a: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endParaRPr lang="es-PE" sz="2000" b="1" dirty="0" smtClean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002264"/>
                </a:solidFill>
                <a:cs typeface="Calibri" pitchFamily="34" charset="0"/>
              </a:rPr>
              <a:t>UBICACIÓN ESTRATÉGICA</a:t>
            </a:r>
          </a:p>
          <a:p>
            <a:pPr lvl="1">
              <a:buClr>
                <a:srgbClr val="68B013"/>
              </a:buClr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2264"/>
                </a:solidFill>
                <a:cs typeface="Calibri" pitchFamily="34" charset="0"/>
              </a:rPr>
              <a:t>17,500 </a:t>
            </a:r>
            <a:r>
              <a:rPr lang="es-PE" sz="2000" b="1" dirty="0">
                <a:solidFill>
                  <a:srgbClr val="002264"/>
                </a:solidFill>
                <a:cs typeface="Calibri" pitchFamily="34" charset="0"/>
              </a:rPr>
              <a:t>m² </a:t>
            </a:r>
            <a:r>
              <a:rPr lang="es-PE" sz="1600" dirty="0" smtClean="0">
                <a:solidFill>
                  <a:srgbClr val="002264"/>
                </a:solidFill>
                <a:cs typeface="Calibri" pitchFamily="34" charset="0"/>
              </a:rPr>
              <a:t> </a:t>
            </a:r>
            <a:r>
              <a:rPr lang="es-PE" sz="1600" dirty="0">
                <a:solidFill>
                  <a:srgbClr val="002264"/>
                </a:solidFill>
                <a:cs typeface="Calibri" pitchFamily="34" charset="0"/>
              </a:rPr>
              <a:t>de almacenes </a:t>
            </a:r>
            <a:r>
              <a:rPr lang="es-PE" sz="1600" dirty="0" smtClean="0">
                <a:solidFill>
                  <a:srgbClr val="002264"/>
                </a:solidFill>
                <a:cs typeface="Calibri" pitchFamily="34" charset="0"/>
              </a:rPr>
              <a:t>y </a:t>
            </a:r>
            <a:r>
              <a:rPr lang="es-PE" sz="2000" b="1" dirty="0">
                <a:solidFill>
                  <a:srgbClr val="002264"/>
                </a:solidFill>
                <a:cs typeface="Calibri" pitchFamily="34" charset="0"/>
              </a:rPr>
              <a:t>15,000 m³ </a:t>
            </a:r>
            <a:r>
              <a:rPr lang="es-PE" sz="1600" dirty="0">
                <a:solidFill>
                  <a:srgbClr val="002264"/>
                </a:solidFill>
                <a:cs typeface="Calibri" pitchFamily="34" charset="0"/>
              </a:rPr>
              <a:t>de cámaras de </a:t>
            </a:r>
            <a:r>
              <a:rPr lang="es-PE" sz="1600" dirty="0" smtClean="0">
                <a:solidFill>
                  <a:srgbClr val="002264"/>
                </a:solidFill>
                <a:cs typeface="Calibri" pitchFamily="34" charset="0"/>
              </a:rPr>
              <a:t>frío  con acceso directo a plataforma dl aeropuerto a través de un </a:t>
            </a:r>
            <a:r>
              <a:rPr lang="es-PE" sz="2000" b="1" dirty="0" smtClean="0">
                <a:solidFill>
                  <a:srgbClr val="002264"/>
                </a:solidFill>
                <a:cs typeface="Calibri" pitchFamily="34" charset="0"/>
              </a:rPr>
              <a:t>túnel </a:t>
            </a:r>
            <a:r>
              <a:rPr lang="es-PE" sz="2000" b="1" dirty="0">
                <a:solidFill>
                  <a:srgbClr val="002264"/>
                </a:solidFill>
                <a:cs typeface="Calibri" pitchFamily="34" charset="0"/>
              </a:rPr>
              <a:t>de 380 </a:t>
            </a:r>
            <a:r>
              <a:rPr lang="es-PE" sz="2000" b="1" dirty="0" smtClean="0">
                <a:solidFill>
                  <a:srgbClr val="002264"/>
                </a:solidFill>
                <a:cs typeface="Calibri" pitchFamily="34" charset="0"/>
              </a:rPr>
              <a:t>metros</a:t>
            </a:r>
            <a:endParaRPr lang="es-PE" sz="2000" dirty="0" smtClean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002264"/>
                </a:solidFill>
                <a:cs typeface="Calibri" pitchFamily="34" charset="0"/>
              </a:rPr>
              <a:t>ALMACENAJE ESPECIALIZADO</a:t>
            </a:r>
          </a:p>
          <a:p>
            <a:pPr lvl="1">
              <a:buClr>
                <a:srgbClr val="68B013"/>
              </a:buClr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2264"/>
                </a:solidFill>
                <a:cs typeface="Calibri" pitchFamily="34" charset="0"/>
              </a:rPr>
              <a:t>Bóvedas </a:t>
            </a:r>
            <a:r>
              <a:rPr lang="es-PE" sz="2000" b="1" dirty="0">
                <a:solidFill>
                  <a:srgbClr val="002264"/>
                </a:solidFill>
                <a:cs typeface="Calibri" pitchFamily="34" charset="0"/>
              </a:rPr>
              <a:t>de seguridad </a:t>
            </a:r>
            <a:r>
              <a:rPr lang="es-PE" sz="1600" dirty="0">
                <a:solidFill>
                  <a:srgbClr val="002264"/>
                </a:solidFill>
                <a:cs typeface="Calibri" pitchFamily="34" charset="0"/>
              </a:rPr>
              <a:t>para carga valorada</a:t>
            </a:r>
            <a:r>
              <a:rPr lang="es-PE" sz="1600" dirty="0" smtClean="0">
                <a:solidFill>
                  <a:srgbClr val="002264"/>
                </a:solidFill>
                <a:cs typeface="Calibri" pitchFamily="34" charset="0"/>
              </a:rPr>
              <a:t>.</a:t>
            </a:r>
          </a:p>
          <a:p>
            <a:pPr lvl="1">
              <a:buClr>
                <a:srgbClr val="68B013"/>
              </a:buClr>
              <a:buFont typeface="Arial" panose="020B0604020202020204" pitchFamily="34" charset="0"/>
              <a:buChar char="•"/>
            </a:pPr>
            <a:r>
              <a:rPr lang="es-PE" sz="1600" dirty="0" smtClean="0">
                <a:solidFill>
                  <a:srgbClr val="002264"/>
                </a:solidFill>
                <a:cs typeface="Calibri" pitchFamily="34" charset="0"/>
              </a:rPr>
              <a:t>Áreas </a:t>
            </a:r>
            <a:r>
              <a:rPr lang="es-PE" sz="1600" dirty="0">
                <a:solidFill>
                  <a:srgbClr val="002264"/>
                </a:solidFill>
                <a:cs typeface="Calibri" pitchFamily="34" charset="0"/>
              </a:rPr>
              <a:t>segregadas </a:t>
            </a:r>
            <a:r>
              <a:rPr lang="es-PE" sz="1600" b="1" dirty="0">
                <a:solidFill>
                  <a:srgbClr val="002264"/>
                </a:solidFill>
                <a:cs typeface="Calibri" pitchFamily="34" charset="0"/>
              </a:rPr>
              <a:t>para </a:t>
            </a:r>
            <a:r>
              <a:rPr lang="es-PE" sz="1600" b="1" dirty="0" smtClean="0">
                <a:solidFill>
                  <a:srgbClr val="002264"/>
                </a:solidFill>
                <a:cs typeface="Calibri" pitchFamily="34" charset="0"/>
              </a:rPr>
              <a:t>Mercancía Peligrosa</a:t>
            </a:r>
            <a:endParaRPr lang="es-PE" sz="1600" dirty="0" smtClean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endParaRPr lang="es-PE" sz="1050" dirty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002264"/>
                </a:solidFill>
                <a:cs typeface="Calibri" pitchFamily="34" charset="0"/>
              </a:rPr>
              <a:t>VIGILANCIA</a:t>
            </a:r>
          </a:p>
          <a:p>
            <a:pPr lvl="1">
              <a:buClr>
                <a:srgbClr val="68B013"/>
              </a:buClr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2264"/>
                </a:solidFill>
                <a:cs typeface="Calibri" pitchFamily="34" charset="0"/>
              </a:rPr>
              <a:t>Sistema de CCTV con 380 cámaras digitales</a:t>
            </a:r>
            <a:r>
              <a:rPr lang="es-PE" sz="2000" b="1" dirty="0">
                <a:solidFill>
                  <a:srgbClr val="002264"/>
                </a:solidFill>
                <a:cs typeface="Calibri" pitchFamily="34" charset="0"/>
              </a:rPr>
              <a:t> </a:t>
            </a:r>
            <a:r>
              <a:rPr lang="es-PE" sz="2000" dirty="0" smtClean="0">
                <a:solidFill>
                  <a:srgbClr val="002264"/>
                </a:solidFill>
                <a:cs typeface="Calibri" pitchFamily="34" charset="0"/>
              </a:rPr>
              <a:t>y 60 días de almacenamiento</a:t>
            </a: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0" name="CuadroTexto 19">
            <a:hlinkClick r:id="rId3" action="ppaction://hlinksldjump"/>
          </p:cNvPr>
          <p:cNvSpPr txBox="1"/>
          <p:nvPr/>
        </p:nvSpPr>
        <p:spPr>
          <a:xfrm>
            <a:off x="6593983" y="231031"/>
            <a:ext cx="519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>
                <a:solidFill>
                  <a:srgbClr val="002264"/>
                </a:solidFill>
              </a:rPr>
              <a:t>Propuesta de valor de </a:t>
            </a:r>
            <a:r>
              <a:rPr lang="es-PE" sz="2400" b="1" i="1" dirty="0" smtClean="0">
                <a:solidFill>
                  <a:srgbClr val="002264"/>
                </a:solidFill>
              </a:rPr>
              <a:t>Talma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45" y="3026230"/>
            <a:ext cx="2219186" cy="150957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06" y="1474457"/>
            <a:ext cx="1962960" cy="152249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868" y="4635872"/>
            <a:ext cx="2002525" cy="125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14" y="1546334"/>
            <a:ext cx="7487999" cy="4030592"/>
          </a:xfrm>
          <a:prstGeom prst="rect">
            <a:avLst/>
          </a:prstGeom>
        </p:spPr>
      </p:pic>
      <p:sp>
        <p:nvSpPr>
          <p:cNvPr id="22" name="Rectángulo 4"/>
          <p:cNvSpPr/>
          <p:nvPr/>
        </p:nvSpPr>
        <p:spPr>
          <a:xfrm>
            <a:off x="45902" y="1442532"/>
            <a:ext cx="6625368" cy="4146708"/>
          </a:xfrm>
          <a:custGeom>
            <a:avLst/>
            <a:gdLst>
              <a:gd name="connsiteX0" fmla="*/ 0 w 2973358"/>
              <a:gd name="connsiteY0" fmla="*/ 0 h 1844824"/>
              <a:gd name="connsiteX1" fmla="*/ 2973358 w 2973358"/>
              <a:gd name="connsiteY1" fmla="*/ 0 h 1844824"/>
              <a:gd name="connsiteX2" fmla="*/ 2973358 w 2973358"/>
              <a:gd name="connsiteY2" fmla="*/ 1844824 h 1844824"/>
              <a:gd name="connsiteX3" fmla="*/ 0 w 2973358"/>
              <a:gd name="connsiteY3" fmla="*/ 1844824 h 1844824"/>
              <a:gd name="connsiteX4" fmla="*/ 0 w 2973358"/>
              <a:gd name="connsiteY4" fmla="*/ 0 h 1844824"/>
              <a:gd name="connsiteX0" fmla="*/ 0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0 w 3354358"/>
              <a:gd name="connsiteY4" fmla="*/ 0 h 1844824"/>
              <a:gd name="connsiteX0" fmla="*/ 413263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413263 w 3354358"/>
              <a:gd name="connsiteY4" fmla="*/ 0 h 1844824"/>
              <a:gd name="connsiteX0" fmla="*/ 12914 w 2954009"/>
              <a:gd name="connsiteY0" fmla="*/ 0 h 1844824"/>
              <a:gd name="connsiteX1" fmla="*/ 2954009 w 2954009"/>
              <a:gd name="connsiteY1" fmla="*/ 0 h 1844824"/>
              <a:gd name="connsiteX2" fmla="*/ 2573009 w 2954009"/>
              <a:gd name="connsiteY2" fmla="*/ 1844824 h 1844824"/>
              <a:gd name="connsiteX3" fmla="*/ 0 w 2954009"/>
              <a:gd name="connsiteY3" fmla="*/ 1844824 h 1844824"/>
              <a:gd name="connsiteX4" fmla="*/ 12914 w 2954009"/>
              <a:gd name="connsiteY4" fmla="*/ 0 h 1844824"/>
              <a:gd name="connsiteX0" fmla="*/ 6457 w 2947552"/>
              <a:gd name="connsiteY0" fmla="*/ 0 h 1844824"/>
              <a:gd name="connsiteX1" fmla="*/ 2947552 w 2947552"/>
              <a:gd name="connsiteY1" fmla="*/ 0 h 1844824"/>
              <a:gd name="connsiteX2" fmla="*/ 2566552 w 2947552"/>
              <a:gd name="connsiteY2" fmla="*/ 1844824 h 1844824"/>
              <a:gd name="connsiteX3" fmla="*/ 0 w 2947552"/>
              <a:gd name="connsiteY3" fmla="*/ 1844824 h 1844824"/>
              <a:gd name="connsiteX4" fmla="*/ 6457 w 2947552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552" h="1844824">
                <a:moveTo>
                  <a:pt x="6457" y="0"/>
                </a:moveTo>
                <a:lnTo>
                  <a:pt x="2947552" y="0"/>
                </a:lnTo>
                <a:lnTo>
                  <a:pt x="2566552" y="1844824"/>
                </a:lnTo>
                <a:lnTo>
                  <a:pt x="0" y="1844824"/>
                </a:lnTo>
                <a:cubicBezTo>
                  <a:pt x="4305" y="1229883"/>
                  <a:pt x="2152" y="614941"/>
                  <a:pt x="64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3" name="Marcador de contenido 2"/>
          <p:cNvSpPr txBox="1">
            <a:spLocks/>
          </p:cNvSpPr>
          <p:nvPr/>
        </p:nvSpPr>
        <p:spPr>
          <a:xfrm>
            <a:off x="609521" y="1556792"/>
            <a:ext cx="5125645" cy="4176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68B013"/>
              </a:buClr>
              <a:buFont typeface="+mj-lt"/>
              <a:buAutoNum type="arabicPeriod"/>
            </a:pPr>
            <a:r>
              <a:rPr lang="es-PE" sz="2800" dirty="0" smtClean="0">
                <a:solidFill>
                  <a:srgbClr val="002264"/>
                </a:solidFill>
                <a:cs typeface="Calibri" pitchFamily="34" charset="0"/>
              </a:rPr>
              <a:t>Panorama actual de la seguridad </a:t>
            </a:r>
          </a:p>
          <a:p>
            <a:pPr marL="457200" indent="-457200">
              <a:buClr>
                <a:srgbClr val="68B013"/>
              </a:buClr>
              <a:buFont typeface="+mj-lt"/>
              <a:buAutoNum type="arabicPeriod"/>
            </a:pPr>
            <a:endParaRPr lang="es-PE" sz="1050" dirty="0" smtClean="0">
              <a:solidFill>
                <a:srgbClr val="002264"/>
              </a:solidFill>
              <a:cs typeface="Calibri" pitchFamily="34" charset="0"/>
            </a:endParaRPr>
          </a:p>
          <a:p>
            <a:pPr marL="457200" indent="-457200">
              <a:buClr>
                <a:srgbClr val="68B013"/>
              </a:buClr>
              <a:buFont typeface="+mj-lt"/>
              <a:buAutoNum type="arabicPeriod"/>
            </a:pPr>
            <a:r>
              <a:rPr lang="es-PE" sz="2800" dirty="0" smtClean="0">
                <a:solidFill>
                  <a:srgbClr val="002264"/>
                </a:solidFill>
                <a:cs typeface="Calibri" pitchFamily="34" charset="0"/>
              </a:rPr>
              <a:t>La </a:t>
            </a:r>
            <a:r>
              <a:rPr lang="es-PE" sz="2800" dirty="0">
                <a:solidFill>
                  <a:srgbClr val="002264"/>
                </a:solidFill>
                <a:cs typeface="Calibri" pitchFamily="34" charset="0"/>
              </a:rPr>
              <a:t>cadena logística </a:t>
            </a:r>
            <a:r>
              <a:rPr lang="es-PE" sz="2800" dirty="0" smtClean="0">
                <a:solidFill>
                  <a:srgbClr val="002264"/>
                </a:solidFill>
                <a:cs typeface="Calibri" pitchFamily="34" charset="0"/>
              </a:rPr>
              <a:t>aérea: entorno y riesgos</a:t>
            </a:r>
          </a:p>
          <a:p>
            <a:pPr marL="457200" indent="-457200">
              <a:buClr>
                <a:srgbClr val="68B013"/>
              </a:buClr>
              <a:buFont typeface="+mj-lt"/>
              <a:buAutoNum type="arabicPeriod"/>
            </a:pPr>
            <a:endParaRPr lang="es-PE" sz="1050" dirty="0" smtClean="0">
              <a:solidFill>
                <a:srgbClr val="002264"/>
              </a:solidFill>
              <a:cs typeface="Calibri" pitchFamily="34" charset="0"/>
            </a:endParaRPr>
          </a:p>
          <a:p>
            <a:pPr marL="457200" indent="-457200">
              <a:buClr>
                <a:srgbClr val="68B013"/>
              </a:buClr>
              <a:buFont typeface="+mj-lt"/>
              <a:buAutoNum type="arabicPeriod"/>
            </a:pPr>
            <a:r>
              <a:rPr lang="es-PE" sz="2800" dirty="0" smtClean="0">
                <a:solidFill>
                  <a:srgbClr val="002264"/>
                </a:solidFill>
                <a:cs typeface="Calibri" pitchFamily="34" charset="0"/>
              </a:rPr>
              <a:t>La seguridad en el proceso de carga aérea</a:t>
            </a:r>
          </a:p>
          <a:p>
            <a:pPr marL="457200" indent="-457200">
              <a:buClr>
                <a:srgbClr val="68B013"/>
              </a:buClr>
              <a:buFont typeface="+mj-lt"/>
              <a:buAutoNum type="arabicPeriod"/>
            </a:pPr>
            <a:endParaRPr lang="es-PE" sz="1050" dirty="0" smtClean="0">
              <a:solidFill>
                <a:srgbClr val="002264"/>
              </a:solidFill>
              <a:cs typeface="Calibri" pitchFamily="34" charset="0"/>
            </a:endParaRPr>
          </a:p>
          <a:p>
            <a:pPr marL="457200" indent="-457200">
              <a:buClr>
                <a:srgbClr val="68B013"/>
              </a:buClr>
              <a:buFont typeface="+mj-lt"/>
              <a:buAutoNum type="arabicPeriod"/>
            </a:pPr>
            <a:r>
              <a:rPr lang="es-PE" sz="2800" dirty="0" smtClean="0">
                <a:solidFill>
                  <a:srgbClr val="002264"/>
                </a:solidFill>
                <a:cs typeface="Calibri" pitchFamily="34" charset="0"/>
              </a:rPr>
              <a:t>Propuesta de valor de Talma</a:t>
            </a:r>
            <a:endParaRPr lang="es-PE" sz="2800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20" name="CuadroTexto 19">
            <a:hlinkClick r:id="rId4" action="ppaction://hlinksldjump"/>
          </p:cNvPr>
          <p:cNvSpPr txBox="1"/>
          <p:nvPr/>
        </p:nvSpPr>
        <p:spPr>
          <a:xfrm>
            <a:off x="6593983" y="231031"/>
            <a:ext cx="519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Índice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6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24" y="1728485"/>
            <a:ext cx="6340308" cy="4389444"/>
          </a:xfrm>
          <a:prstGeom prst="rect">
            <a:avLst/>
          </a:prstGeom>
        </p:spPr>
      </p:pic>
      <p:sp>
        <p:nvSpPr>
          <p:cNvPr id="24" name="Rectángulo 4"/>
          <p:cNvSpPr/>
          <p:nvPr/>
        </p:nvSpPr>
        <p:spPr>
          <a:xfrm>
            <a:off x="752374" y="1700808"/>
            <a:ext cx="7057416" cy="4417120"/>
          </a:xfrm>
          <a:custGeom>
            <a:avLst/>
            <a:gdLst>
              <a:gd name="connsiteX0" fmla="*/ 0 w 2973358"/>
              <a:gd name="connsiteY0" fmla="*/ 0 h 1844824"/>
              <a:gd name="connsiteX1" fmla="*/ 2973358 w 2973358"/>
              <a:gd name="connsiteY1" fmla="*/ 0 h 1844824"/>
              <a:gd name="connsiteX2" fmla="*/ 2973358 w 2973358"/>
              <a:gd name="connsiteY2" fmla="*/ 1844824 h 1844824"/>
              <a:gd name="connsiteX3" fmla="*/ 0 w 2973358"/>
              <a:gd name="connsiteY3" fmla="*/ 1844824 h 1844824"/>
              <a:gd name="connsiteX4" fmla="*/ 0 w 2973358"/>
              <a:gd name="connsiteY4" fmla="*/ 0 h 1844824"/>
              <a:gd name="connsiteX0" fmla="*/ 0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0 w 3354358"/>
              <a:gd name="connsiteY4" fmla="*/ 0 h 1844824"/>
              <a:gd name="connsiteX0" fmla="*/ 413263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413263 w 3354358"/>
              <a:gd name="connsiteY4" fmla="*/ 0 h 1844824"/>
              <a:gd name="connsiteX0" fmla="*/ 12914 w 2954009"/>
              <a:gd name="connsiteY0" fmla="*/ 0 h 1844824"/>
              <a:gd name="connsiteX1" fmla="*/ 2954009 w 2954009"/>
              <a:gd name="connsiteY1" fmla="*/ 0 h 1844824"/>
              <a:gd name="connsiteX2" fmla="*/ 2573009 w 2954009"/>
              <a:gd name="connsiteY2" fmla="*/ 1844824 h 1844824"/>
              <a:gd name="connsiteX3" fmla="*/ 0 w 2954009"/>
              <a:gd name="connsiteY3" fmla="*/ 1844824 h 1844824"/>
              <a:gd name="connsiteX4" fmla="*/ 12914 w 2954009"/>
              <a:gd name="connsiteY4" fmla="*/ 0 h 1844824"/>
              <a:gd name="connsiteX0" fmla="*/ 6457 w 2947552"/>
              <a:gd name="connsiteY0" fmla="*/ 0 h 1844824"/>
              <a:gd name="connsiteX1" fmla="*/ 2947552 w 2947552"/>
              <a:gd name="connsiteY1" fmla="*/ 0 h 1844824"/>
              <a:gd name="connsiteX2" fmla="*/ 2566552 w 2947552"/>
              <a:gd name="connsiteY2" fmla="*/ 1844824 h 1844824"/>
              <a:gd name="connsiteX3" fmla="*/ 0 w 2947552"/>
              <a:gd name="connsiteY3" fmla="*/ 1844824 h 1844824"/>
              <a:gd name="connsiteX4" fmla="*/ 6457 w 2947552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552" h="1844824">
                <a:moveTo>
                  <a:pt x="6457" y="0"/>
                </a:moveTo>
                <a:lnTo>
                  <a:pt x="2947552" y="0"/>
                </a:lnTo>
                <a:lnTo>
                  <a:pt x="2566552" y="1844824"/>
                </a:lnTo>
                <a:lnTo>
                  <a:pt x="0" y="1844824"/>
                </a:lnTo>
                <a:cubicBezTo>
                  <a:pt x="4305" y="1229883"/>
                  <a:pt x="2152" y="614941"/>
                  <a:pt x="64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/>
          </a:p>
        </p:txBody>
      </p:sp>
      <p:sp>
        <p:nvSpPr>
          <p:cNvPr id="20" name="CuadroTexto 19">
            <a:hlinkClick r:id="rId4" action="ppaction://hlinksldjump"/>
          </p:cNvPr>
          <p:cNvSpPr txBox="1"/>
          <p:nvPr/>
        </p:nvSpPr>
        <p:spPr>
          <a:xfrm>
            <a:off x="6593983" y="231031"/>
            <a:ext cx="519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>
                <a:solidFill>
                  <a:srgbClr val="68B013"/>
                </a:solidFill>
              </a:rPr>
              <a:t>/ </a:t>
            </a:r>
            <a:r>
              <a:rPr lang="es-PE" sz="2400" b="1" i="1" dirty="0">
                <a:solidFill>
                  <a:srgbClr val="002264"/>
                </a:solidFill>
              </a:rPr>
              <a:t>Propuesta de valor de Talma</a:t>
            </a: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609520" y="1052736"/>
            <a:ext cx="6016018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8B013"/>
              </a:buClr>
              <a:buNone/>
            </a:pPr>
            <a:r>
              <a:rPr lang="es-PE" b="1" dirty="0" smtClean="0">
                <a:solidFill>
                  <a:srgbClr val="002264"/>
                </a:solidFill>
                <a:cs typeface="Calibri" pitchFamily="34" charset="0"/>
              </a:rPr>
              <a:t>SEGURIDAD</a:t>
            </a: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endParaRPr lang="es-PE" sz="2000" b="1" dirty="0" smtClean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b="1" dirty="0" smtClean="0">
                <a:solidFill>
                  <a:srgbClr val="002264"/>
                </a:solidFill>
                <a:cs typeface="Calibri" pitchFamily="34" charset="0"/>
              </a:rPr>
              <a:t>Equipos </a:t>
            </a:r>
            <a:r>
              <a:rPr lang="es-PE" sz="2400" b="1" dirty="0">
                <a:solidFill>
                  <a:srgbClr val="002264"/>
                </a:solidFill>
                <a:cs typeface="Calibri" pitchFamily="34" charset="0"/>
              </a:rPr>
              <a:t>de rayos X </a:t>
            </a:r>
            <a:r>
              <a:rPr lang="es-PE" sz="2000" dirty="0">
                <a:solidFill>
                  <a:srgbClr val="002264"/>
                </a:solidFill>
                <a:cs typeface="Calibri" pitchFamily="34" charset="0"/>
              </a:rPr>
              <a:t>de última </a:t>
            </a:r>
            <a:r>
              <a:rPr lang="es-PE" sz="2000" dirty="0" smtClean="0">
                <a:solidFill>
                  <a:srgbClr val="002264"/>
                </a:solidFill>
                <a:cs typeface="Calibri" pitchFamily="34" charset="0"/>
              </a:rPr>
              <a:t>generación</a:t>
            </a: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endParaRPr lang="es-PE" sz="1400" dirty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000" dirty="0">
                <a:solidFill>
                  <a:srgbClr val="002264"/>
                </a:solidFill>
                <a:cs typeface="Calibri" pitchFamily="34" charset="0"/>
              </a:rPr>
              <a:t>Equipos detectores de trazas: </a:t>
            </a:r>
            <a:r>
              <a:rPr lang="es-PE" sz="2400" b="1" dirty="0" smtClean="0">
                <a:solidFill>
                  <a:srgbClr val="002264"/>
                </a:solidFill>
                <a:cs typeface="Calibri" pitchFamily="34" charset="0"/>
              </a:rPr>
              <a:t>IONSCAN</a:t>
            </a:r>
            <a:endParaRPr lang="es-PE" sz="2000" dirty="0" smtClean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endParaRPr lang="es-PE" sz="1400" dirty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rgbClr val="002264"/>
                </a:solidFill>
                <a:cs typeface="Calibri" pitchFamily="34" charset="0"/>
              </a:rPr>
              <a:t>Seguridad canina </a:t>
            </a:r>
            <a:r>
              <a:rPr lang="es-PE" sz="2000" dirty="0">
                <a:solidFill>
                  <a:srgbClr val="002264"/>
                </a:solidFill>
                <a:cs typeface="Calibri" pitchFamily="34" charset="0"/>
              </a:rPr>
              <a:t>como alarma temprana para el proceso de inspección de la carga </a:t>
            </a:r>
            <a:r>
              <a:rPr lang="es-PE" sz="2000" dirty="0" smtClean="0">
                <a:solidFill>
                  <a:srgbClr val="002264"/>
                </a:solidFill>
                <a:cs typeface="Calibri" pitchFamily="34" charset="0"/>
              </a:rPr>
              <a:t>aérea</a:t>
            </a: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endParaRPr lang="es-PE" sz="1400" dirty="0">
              <a:solidFill>
                <a:srgbClr val="002264"/>
              </a:solidFill>
              <a:cs typeface="Calibri" pitchFamily="34" charset="0"/>
            </a:endParaRPr>
          </a:p>
          <a:p>
            <a:pPr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PE" sz="2400" b="1" dirty="0">
                <a:solidFill>
                  <a:srgbClr val="002264"/>
                </a:solidFill>
                <a:cs typeface="Calibri" pitchFamily="34" charset="0"/>
              </a:rPr>
              <a:t>Sistema de </a:t>
            </a:r>
            <a:r>
              <a:rPr lang="es-PE" sz="2400" b="1" dirty="0" smtClean="0">
                <a:solidFill>
                  <a:srgbClr val="002264"/>
                </a:solidFill>
                <a:cs typeface="Calibri" pitchFamily="34" charset="0"/>
              </a:rPr>
              <a:t>Seguimiento preventivo </a:t>
            </a:r>
            <a:r>
              <a:rPr lang="es-PE" sz="2000" dirty="0" smtClean="0">
                <a:solidFill>
                  <a:srgbClr val="002264"/>
                </a:solidFill>
                <a:cs typeface="Calibri" pitchFamily="34" charset="0"/>
              </a:rPr>
              <a:t>enfocado en la idoneidad del RRHH.</a:t>
            </a:r>
            <a:endParaRPr lang="es-PE" sz="1800" dirty="0">
              <a:solidFill>
                <a:srgbClr val="00226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1" name="CuadroTexto 20">
            <a:hlinkClick r:id="rId3" action="ppaction://hlinksldjump"/>
          </p:cNvPr>
          <p:cNvSpPr txBox="1"/>
          <p:nvPr/>
        </p:nvSpPr>
        <p:spPr>
          <a:xfrm>
            <a:off x="6593983" y="231031"/>
            <a:ext cx="5196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>
                <a:solidFill>
                  <a:srgbClr val="68B013"/>
                </a:solidFill>
              </a:rPr>
              <a:t>/ </a:t>
            </a:r>
            <a:r>
              <a:rPr lang="es-PE" sz="2400" b="1" i="1" dirty="0">
                <a:solidFill>
                  <a:srgbClr val="002264"/>
                </a:solidFill>
              </a:rPr>
              <a:t>Propuesta de valor de Talma</a:t>
            </a:r>
          </a:p>
        </p:txBody>
      </p:sp>
      <p:pic>
        <p:nvPicPr>
          <p:cNvPr id="23" name="Picture 1" descr="L:\Fotos en alta\Almacenes\_MG_8189.jpg"/>
          <p:cNvPicPr>
            <a:picLocks noChangeAspect="1" noChangeArrowheads="1"/>
          </p:cNvPicPr>
          <p:nvPr/>
        </p:nvPicPr>
        <p:blipFill>
          <a:blip r:embed="rId4" cstate="email"/>
          <a:srcRect l="19587"/>
          <a:stretch>
            <a:fillRect/>
          </a:stretch>
        </p:blipFill>
        <p:spPr bwMode="auto">
          <a:xfrm>
            <a:off x="9767614" y="2780928"/>
            <a:ext cx="1842616" cy="1131571"/>
          </a:xfrm>
          <a:prstGeom prst="rect">
            <a:avLst/>
          </a:prstGeom>
          <a:noFill/>
        </p:spPr>
      </p:pic>
      <p:pic>
        <p:nvPicPr>
          <p:cNvPr id="24" name="Picture 1" descr="C:\Users\jleiva\Desktop\Talma\Otros\Adobe\Diseños\2015\Mayo\Comunicado 1 - Web Talma\Foto CCTV.jpg"/>
          <p:cNvPicPr>
            <a:picLocks noChangeAspect="1" noChangeArrowheads="1"/>
          </p:cNvPicPr>
          <p:nvPr/>
        </p:nvPicPr>
        <p:blipFill>
          <a:blip r:embed="rId5" cstate="print"/>
          <a:srcRect r="28121" b="29139"/>
          <a:stretch>
            <a:fillRect/>
          </a:stretch>
        </p:blipFill>
        <p:spPr bwMode="auto">
          <a:xfrm>
            <a:off x="7967414" y="3933056"/>
            <a:ext cx="1772371" cy="1080120"/>
          </a:xfrm>
          <a:prstGeom prst="rect">
            <a:avLst/>
          </a:prstGeom>
          <a:noFill/>
        </p:spPr>
      </p:pic>
      <p:sp>
        <p:nvSpPr>
          <p:cNvPr id="25" name="7 Marcador de contenido"/>
          <p:cNvSpPr txBox="1">
            <a:spLocks/>
          </p:cNvSpPr>
          <p:nvPr/>
        </p:nvSpPr>
        <p:spPr>
          <a:xfrm>
            <a:off x="609521" y="1600201"/>
            <a:ext cx="6709821" cy="46371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ES" altLang="es-PE" sz="36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INVERSIONES 2015</a:t>
            </a:r>
          </a:p>
          <a:p>
            <a:pPr lvl="1" algn="just">
              <a:buClr>
                <a:srgbClr val="68B013"/>
              </a:buClr>
              <a:buFont typeface="Arial" panose="020B0604020202020204" pitchFamily="34" charset="0"/>
              <a:buChar char="•"/>
            </a:pPr>
            <a:r>
              <a:rPr lang="es-ES" altLang="es-PE" sz="24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Sistema CCTV: </a:t>
            </a:r>
            <a:r>
              <a:rPr lang="es-ES" altLang="es-PE" sz="24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US$. 1’000,000</a:t>
            </a:r>
          </a:p>
          <a:p>
            <a:pPr lvl="1" algn="just">
              <a:buClr>
                <a:srgbClr val="68B013"/>
              </a:buClr>
              <a:buFont typeface="Arial" panose="020B0604020202020204" pitchFamily="34" charset="0"/>
              <a:buChar char="•"/>
            </a:pPr>
            <a:endParaRPr lang="es-ES" altLang="es-PE" sz="2400" b="1" dirty="0" smtClean="0">
              <a:solidFill>
                <a:srgbClr val="002264"/>
              </a:solidFill>
              <a:latin typeface="+mj-lt"/>
              <a:cs typeface="Calibri" pitchFamily="34" charset="0"/>
            </a:endParaRP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ES" altLang="es-PE" sz="36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COSTOS SEGURIDAD</a:t>
            </a:r>
          </a:p>
          <a:p>
            <a:pPr lvl="1" algn="just">
              <a:buClr>
                <a:srgbClr val="68B013"/>
              </a:buClr>
              <a:buFont typeface="Arial" panose="020B0604020202020204" pitchFamily="34" charset="0"/>
              <a:buChar char="•"/>
            </a:pPr>
            <a:r>
              <a:rPr lang="es-ES" altLang="es-PE" sz="24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US$. 2’000,000 anual</a:t>
            </a:r>
            <a:endParaRPr lang="es-ES" altLang="es-PE" sz="2400" b="1" dirty="0">
              <a:solidFill>
                <a:srgbClr val="002264"/>
              </a:solidFill>
              <a:cs typeface="Calibri" pitchFamily="34" charset="0"/>
            </a:endParaRPr>
          </a:p>
          <a:p>
            <a:pPr lvl="1" algn="just">
              <a:buClr>
                <a:srgbClr val="68B013"/>
              </a:buClr>
              <a:buFont typeface="Arial" panose="020B0604020202020204" pitchFamily="34" charset="0"/>
              <a:buChar char="•"/>
            </a:pPr>
            <a:endParaRPr lang="es-ES" altLang="es-PE" sz="2400" b="1" dirty="0">
              <a:solidFill>
                <a:srgbClr val="002264"/>
              </a:solidFill>
              <a:cs typeface="Calibri" pitchFamily="34" charset="0"/>
            </a:endParaRP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ü"/>
            </a:pPr>
            <a:r>
              <a:rPr lang="es-ES" altLang="es-PE" sz="3600" b="1" dirty="0" smtClean="0">
                <a:solidFill>
                  <a:srgbClr val="002264"/>
                </a:solidFill>
                <a:cs typeface="Calibri" pitchFamily="34" charset="0"/>
              </a:rPr>
              <a:t>INVERSIONES 2017 - 2019</a:t>
            </a:r>
            <a:endParaRPr lang="es-ES" altLang="es-PE" sz="3600" b="1" dirty="0">
              <a:solidFill>
                <a:srgbClr val="002264"/>
              </a:solidFill>
              <a:cs typeface="Calibri" pitchFamily="34" charset="0"/>
            </a:endParaRPr>
          </a:p>
          <a:p>
            <a:pPr lvl="1" algn="just">
              <a:buClr>
                <a:srgbClr val="68B013"/>
              </a:buClr>
              <a:buFont typeface="Arial" panose="020B0604020202020204" pitchFamily="34" charset="0"/>
              <a:buChar char="•"/>
            </a:pPr>
            <a:r>
              <a:rPr lang="es-ES" altLang="es-PE" sz="2400" b="1" dirty="0">
                <a:solidFill>
                  <a:srgbClr val="002264"/>
                </a:solidFill>
                <a:cs typeface="Calibri" pitchFamily="34" charset="0"/>
              </a:rPr>
              <a:t>US$. 2’000,000 anual</a:t>
            </a:r>
          </a:p>
          <a:p>
            <a:pPr lvl="1" algn="just">
              <a:buClr>
                <a:srgbClr val="68B013"/>
              </a:buClr>
              <a:buFont typeface="Arial" panose="020B0604020202020204" pitchFamily="34" charset="0"/>
              <a:buChar char="•"/>
            </a:pPr>
            <a:endParaRPr lang="es-ES" altLang="es-PE" sz="2000" b="1" dirty="0" smtClean="0">
              <a:solidFill>
                <a:srgbClr val="002264"/>
              </a:solidFill>
              <a:latin typeface="+mj-lt"/>
              <a:cs typeface="Calibri" pitchFamily="34" charset="0"/>
            </a:endParaRPr>
          </a:p>
          <a:p>
            <a:pPr marL="0" indent="0" algn="just">
              <a:buClr>
                <a:srgbClr val="68B013"/>
              </a:buClr>
              <a:buFont typeface="Arial" pitchFamily="34" charset="0"/>
              <a:buNone/>
            </a:pPr>
            <a:endParaRPr lang="es-ES" altLang="es-PE" sz="3600" b="1" dirty="0" smtClean="0">
              <a:solidFill>
                <a:srgbClr val="002264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967414" y="1628800"/>
            <a:ext cx="1776484" cy="1105020"/>
          </a:xfrm>
          <a:prstGeom prst="rect">
            <a:avLst/>
          </a:prstGeom>
          <a:solidFill>
            <a:srgbClr val="002264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s-E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85" y="5092961"/>
            <a:ext cx="1772371" cy="10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446"/>
            <a:ext cx="12182793" cy="68571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18262" y="0"/>
            <a:ext cx="4270860" cy="2348880"/>
          </a:xfrm>
          <a:custGeom>
            <a:avLst/>
            <a:gdLst>
              <a:gd name="connsiteX0" fmla="*/ 0 w 2973358"/>
              <a:gd name="connsiteY0" fmla="*/ 0 h 1844824"/>
              <a:gd name="connsiteX1" fmla="*/ 2973358 w 2973358"/>
              <a:gd name="connsiteY1" fmla="*/ 0 h 1844824"/>
              <a:gd name="connsiteX2" fmla="*/ 2973358 w 2973358"/>
              <a:gd name="connsiteY2" fmla="*/ 1844824 h 1844824"/>
              <a:gd name="connsiteX3" fmla="*/ 0 w 2973358"/>
              <a:gd name="connsiteY3" fmla="*/ 1844824 h 1844824"/>
              <a:gd name="connsiteX4" fmla="*/ 0 w 2973358"/>
              <a:gd name="connsiteY4" fmla="*/ 0 h 1844824"/>
              <a:gd name="connsiteX0" fmla="*/ 0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0 w 3354358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358" h="1844824">
                <a:moveTo>
                  <a:pt x="0" y="0"/>
                </a:moveTo>
                <a:lnTo>
                  <a:pt x="3354358" y="0"/>
                </a:lnTo>
                <a:lnTo>
                  <a:pt x="2973358" y="1844824"/>
                </a:lnTo>
                <a:lnTo>
                  <a:pt x="0" y="1844824"/>
                </a:lnTo>
                <a:lnTo>
                  <a:pt x="0" y="0"/>
                </a:lnTo>
                <a:close/>
              </a:path>
            </a:pathLst>
          </a:custGeom>
          <a:solidFill>
            <a:srgbClr val="00226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03" y="332656"/>
            <a:ext cx="2112612" cy="720080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118542" y="647975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>
                <a:solidFill>
                  <a:prstClr val="white"/>
                </a:solidFill>
              </a:rPr>
              <a:t>Av. Elmer </a:t>
            </a:r>
            <a:r>
              <a:rPr lang="es-PE" sz="1000" dirty="0" err="1">
                <a:solidFill>
                  <a:prstClr val="white"/>
                </a:solidFill>
              </a:rPr>
              <a:t>Faucett</a:t>
            </a:r>
            <a:r>
              <a:rPr lang="es-PE" sz="1000" dirty="0">
                <a:solidFill>
                  <a:prstClr val="white"/>
                </a:solidFill>
              </a:rPr>
              <a:t> 2879, Callao, </a:t>
            </a:r>
            <a:r>
              <a:rPr lang="es-PE" sz="1000" dirty="0" smtClean="0">
                <a:solidFill>
                  <a:prstClr val="white"/>
                </a:solidFill>
              </a:rPr>
              <a:t>Perú  </a:t>
            </a:r>
            <a:r>
              <a:rPr lang="es-PE" sz="1000" dirty="0">
                <a:solidFill>
                  <a:prstClr val="white"/>
                </a:solidFill>
              </a:rPr>
              <a:t>|  T: +51 (1) 513 8900  |  www.talma.com.pe</a:t>
            </a:r>
            <a:endParaRPr lang="es-PE" sz="1000" dirty="0" smtClean="0">
              <a:solidFill>
                <a:prstClr val="white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87294" y="130185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 smtClean="0">
                <a:solidFill>
                  <a:prstClr val="white"/>
                </a:solidFill>
              </a:rPr>
              <a:t>GRACIAS</a:t>
            </a:r>
            <a:endParaRPr lang="es-PE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9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5447134" y="5373216"/>
            <a:ext cx="6639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4000" b="1" dirty="0" smtClean="0">
                <a:solidFill>
                  <a:srgbClr val="68B013"/>
                </a:solidFill>
              </a:rPr>
              <a:t>1. </a:t>
            </a:r>
            <a:r>
              <a:rPr lang="es-PE" sz="4000" b="1" dirty="0" smtClean="0">
                <a:solidFill>
                  <a:srgbClr val="002264"/>
                </a:solidFill>
              </a:rPr>
              <a:t>PANORAMA ACTUAL</a:t>
            </a:r>
          </a:p>
          <a:p>
            <a:pPr algn="r"/>
            <a:r>
              <a:rPr lang="es-PE" sz="4000" b="1" dirty="0" smtClean="0">
                <a:solidFill>
                  <a:srgbClr val="002264"/>
                </a:solidFill>
              </a:rPr>
              <a:t>DE LA SEGURIDAD</a:t>
            </a:r>
          </a:p>
        </p:txBody>
      </p:sp>
    </p:spTree>
    <p:extLst>
      <p:ext uri="{BB962C8B-B14F-4D97-AF65-F5344CB8AC3E}">
        <p14:creationId xmlns:p14="http://schemas.microsoft.com/office/powerpoint/2010/main" val="26554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16" name="7 Marcador de contenido"/>
          <p:cNvSpPr txBox="1">
            <a:spLocks/>
          </p:cNvSpPr>
          <p:nvPr/>
        </p:nvSpPr>
        <p:spPr>
          <a:xfrm>
            <a:off x="609521" y="1484784"/>
            <a:ext cx="11192540" cy="6766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8B013"/>
              </a:buClr>
              <a:buNone/>
            </a:pPr>
            <a:r>
              <a:rPr lang="es-PE" altLang="es-PE" sz="30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LOS PRINCIPALES PROBLEMAS DEL PAÍS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960307724"/>
              </p:ext>
            </p:extLst>
          </p:nvPr>
        </p:nvGraphicFramePr>
        <p:xfrm>
          <a:off x="609521" y="2564904"/>
          <a:ext cx="10958293" cy="368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Marcador de contenido 2"/>
          <p:cNvSpPr txBox="1">
            <a:spLocks/>
          </p:cNvSpPr>
          <p:nvPr/>
        </p:nvSpPr>
        <p:spPr>
          <a:xfrm>
            <a:off x="8543478" y="6128162"/>
            <a:ext cx="2886877" cy="12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68B013"/>
              </a:buClr>
              <a:buNone/>
            </a:pPr>
            <a:r>
              <a:rPr lang="es-PE" sz="1200" i="1" dirty="0" smtClean="0">
                <a:solidFill>
                  <a:srgbClr val="002264"/>
                </a:solidFill>
                <a:cs typeface="Calibri" pitchFamily="34" charset="0"/>
              </a:rPr>
              <a:t>Fuente: </a:t>
            </a:r>
            <a:r>
              <a:rPr lang="es-PE" sz="1200" i="1" dirty="0">
                <a:solidFill>
                  <a:srgbClr val="002264"/>
                </a:solidFill>
                <a:cs typeface="Calibri" pitchFamily="34" charset="0"/>
              </a:rPr>
              <a:t>Encuesta Nacional sobre Corrupción 2015 de </a:t>
            </a:r>
            <a:r>
              <a:rPr lang="es-PE" sz="1200" i="1" dirty="0" err="1">
                <a:solidFill>
                  <a:srgbClr val="002264"/>
                </a:solidFill>
                <a:cs typeface="Calibri" pitchFamily="34" charset="0"/>
              </a:rPr>
              <a:t>Proética</a:t>
            </a:r>
            <a:endParaRPr lang="es-PE" sz="1200" i="1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774726" y="2780928"/>
            <a:ext cx="1277567" cy="3181990"/>
          </a:xfrm>
          <a:prstGeom prst="rect">
            <a:avLst/>
          </a:prstGeom>
          <a:noFill/>
          <a:ln>
            <a:solidFill>
              <a:srgbClr val="68B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 21"/>
          <p:cNvSpPr/>
          <p:nvPr/>
        </p:nvSpPr>
        <p:spPr>
          <a:xfrm>
            <a:off x="6362163" y="4790942"/>
            <a:ext cx="631066" cy="11719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3" name="Rectángulo 22"/>
          <p:cNvSpPr/>
          <p:nvPr/>
        </p:nvSpPr>
        <p:spPr>
          <a:xfrm>
            <a:off x="8511900" y="3090930"/>
            <a:ext cx="1430590" cy="540912"/>
          </a:xfrm>
          <a:prstGeom prst="rect">
            <a:avLst/>
          </a:prstGeom>
          <a:noFill/>
          <a:ln>
            <a:solidFill>
              <a:srgbClr val="68B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4" name="Rectángulo 23"/>
          <p:cNvSpPr/>
          <p:nvPr/>
        </p:nvSpPr>
        <p:spPr>
          <a:xfrm>
            <a:off x="8511900" y="5164428"/>
            <a:ext cx="1430590" cy="24469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5" name="CuadroTexto 24">
            <a:hlinkClick r:id="rId4" action="ppaction://hlinksldjump"/>
          </p:cNvPr>
          <p:cNvSpPr txBox="1"/>
          <p:nvPr/>
        </p:nvSpPr>
        <p:spPr>
          <a:xfrm>
            <a:off x="4583038" y="231031"/>
            <a:ext cx="72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Panorama actual de la seguridad en el Perú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75628418"/>
              </p:ext>
            </p:extLst>
          </p:nvPr>
        </p:nvGraphicFramePr>
        <p:xfrm>
          <a:off x="609521" y="2276871"/>
          <a:ext cx="10958293" cy="397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Marcador de contenido 2"/>
          <p:cNvSpPr txBox="1">
            <a:spLocks/>
          </p:cNvSpPr>
          <p:nvPr/>
        </p:nvSpPr>
        <p:spPr>
          <a:xfrm>
            <a:off x="8543478" y="6128162"/>
            <a:ext cx="2886877" cy="12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68B013"/>
              </a:buClr>
              <a:buNone/>
            </a:pPr>
            <a:r>
              <a:rPr lang="es-PE" sz="1200" i="1" dirty="0" smtClean="0">
                <a:solidFill>
                  <a:srgbClr val="002264"/>
                </a:solidFill>
                <a:cs typeface="Calibri" pitchFamily="34" charset="0"/>
              </a:rPr>
              <a:t>Fuente: </a:t>
            </a:r>
            <a:r>
              <a:rPr lang="es-PE" sz="1200" i="1" dirty="0">
                <a:solidFill>
                  <a:srgbClr val="002264"/>
                </a:solidFill>
                <a:cs typeface="Calibri" pitchFamily="34" charset="0"/>
              </a:rPr>
              <a:t>Encuesta Nacional sobre Corrupción 2015 de </a:t>
            </a:r>
            <a:r>
              <a:rPr lang="es-PE" sz="1200" i="1" dirty="0" err="1">
                <a:solidFill>
                  <a:srgbClr val="002264"/>
                </a:solidFill>
                <a:cs typeface="Calibri" pitchFamily="34" charset="0"/>
              </a:rPr>
              <a:t>Proética</a:t>
            </a:r>
            <a:endParaRPr lang="es-PE" sz="1200" i="1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16" name="7 Marcador de contenido"/>
          <p:cNvSpPr txBox="1">
            <a:spLocks/>
          </p:cNvSpPr>
          <p:nvPr/>
        </p:nvSpPr>
        <p:spPr>
          <a:xfrm>
            <a:off x="609521" y="1484784"/>
            <a:ext cx="11192540" cy="6766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8B013"/>
              </a:buClr>
              <a:buNone/>
            </a:pPr>
            <a:r>
              <a:rPr lang="es-PE" altLang="es-PE" sz="3000" b="1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EVOLUCIÓN DE LOS PRINCIPALES PROBLEMAS DEL PAÍS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54645" y="2420888"/>
            <a:ext cx="4054383" cy="3456384"/>
          </a:xfrm>
          <a:prstGeom prst="rect">
            <a:avLst/>
          </a:prstGeom>
          <a:noFill/>
          <a:ln>
            <a:solidFill>
              <a:srgbClr val="68B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hlinkClick r:id="rId4" action="ppaction://hlinksldjump"/>
          </p:cNvPr>
          <p:cNvSpPr txBox="1"/>
          <p:nvPr/>
        </p:nvSpPr>
        <p:spPr>
          <a:xfrm>
            <a:off x="4583038" y="231031"/>
            <a:ext cx="72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Panorama actual de la seguridad en el Perú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3" name="Marcador de contenido 2"/>
          <p:cNvSpPr txBox="1">
            <a:spLocks/>
          </p:cNvSpPr>
          <p:nvPr/>
        </p:nvSpPr>
        <p:spPr>
          <a:xfrm>
            <a:off x="609521" y="1556792"/>
            <a:ext cx="4477573" cy="4176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68B013"/>
              </a:buClr>
              <a:buNone/>
            </a:pPr>
            <a:r>
              <a:rPr lang="es-PE" sz="2800" b="1" dirty="0" smtClean="0">
                <a:solidFill>
                  <a:srgbClr val="002264"/>
                </a:solidFill>
                <a:cs typeface="Calibri" pitchFamily="34" charset="0"/>
              </a:rPr>
              <a:t>AUMENTO DE LA DELINCUENCIA VS SEGURIDAD CIUDADANA</a:t>
            </a:r>
          </a:p>
          <a:p>
            <a:pPr algn="just">
              <a:buClr>
                <a:srgbClr val="68B013"/>
              </a:buClr>
            </a:pPr>
            <a:endParaRPr lang="es-PE" sz="1800" dirty="0" smtClean="0">
              <a:solidFill>
                <a:srgbClr val="002264"/>
              </a:solidFill>
              <a:cs typeface="Calibri" pitchFamily="34" charset="0"/>
            </a:endParaRPr>
          </a:p>
          <a:p>
            <a:pPr marL="0" indent="0" algn="just">
              <a:buClr>
                <a:srgbClr val="68B013"/>
              </a:buClr>
              <a:buNone/>
            </a:pPr>
            <a:r>
              <a:rPr lang="es-PE" sz="1800" dirty="0">
                <a:solidFill>
                  <a:srgbClr val="002264"/>
                </a:solidFill>
                <a:cs typeface="Calibri" pitchFamily="34" charset="0"/>
              </a:rPr>
              <a:t>Los robos y hurtos son los delitos más comunes en Lima y Callao, según la fiscalía. Lo alarmante es cuánto han aumentado estos actos ilícitos durante los últimos 14 años: en el 2000 se investigaron 3.881 robos en la fiscalía; en el 2014 la cifra se elevó a 9.920. Es decir, hubo un incremento de más de 150</a:t>
            </a:r>
            <a:r>
              <a:rPr lang="es-PE" sz="1800" dirty="0" smtClean="0">
                <a:solidFill>
                  <a:srgbClr val="002264"/>
                </a:solidFill>
                <a:cs typeface="Calibri" pitchFamily="34" charset="0"/>
              </a:rPr>
              <a:t>%.</a:t>
            </a:r>
            <a:endParaRPr lang="es-PE" sz="1800" dirty="0">
              <a:solidFill>
                <a:srgbClr val="002264"/>
              </a:solidFill>
              <a:cs typeface="Calibri" pitchFamily="34" charset="0"/>
            </a:endParaRPr>
          </a:p>
        </p:txBody>
      </p:sp>
      <p:sp>
        <p:nvSpPr>
          <p:cNvPr id="20" name="CuadroTexto 19">
            <a:hlinkClick r:id="rId3" action="ppaction://hlinksldjump"/>
          </p:cNvPr>
          <p:cNvSpPr txBox="1"/>
          <p:nvPr/>
        </p:nvSpPr>
        <p:spPr>
          <a:xfrm>
            <a:off x="4583038" y="231031"/>
            <a:ext cx="7207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Panorama actual de la seguridad en el Perú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pic>
        <p:nvPicPr>
          <p:cNvPr id="8" name="Imagen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6" y="1412776"/>
            <a:ext cx="6023581" cy="4457450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735166" y="6093296"/>
            <a:ext cx="2425243" cy="2531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68B013"/>
              </a:buClr>
              <a:buNone/>
            </a:pPr>
            <a:r>
              <a:rPr lang="es-PE" sz="1200" i="1" dirty="0" smtClean="0">
                <a:solidFill>
                  <a:srgbClr val="002264"/>
                </a:solidFill>
                <a:cs typeface="Calibri" pitchFamily="34" charset="0"/>
              </a:rPr>
              <a:t>Fuente: El comercio (2015)</a:t>
            </a:r>
          </a:p>
          <a:p>
            <a:pPr algn="just">
              <a:buClr>
                <a:srgbClr val="68B013"/>
              </a:buClr>
            </a:pPr>
            <a:endParaRPr lang="es-PE" sz="1200" i="1" dirty="0">
              <a:solidFill>
                <a:srgbClr val="002264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511030" y="508518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4000" b="1" dirty="0" smtClean="0">
                <a:solidFill>
                  <a:srgbClr val="68B013"/>
                </a:solidFill>
                <a:latin typeface="Century Gothic" panose="020B0502020202020204" pitchFamily="34" charset="0"/>
              </a:rPr>
              <a:t>2. </a:t>
            </a:r>
            <a:r>
              <a:rPr lang="es-PE" sz="4000" b="1" dirty="0">
                <a:solidFill>
                  <a:srgbClr val="002264"/>
                </a:solidFill>
                <a:latin typeface="Century Gothic" panose="020B0502020202020204" pitchFamily="34" charset="0"/>
              </a:rPr>
              <a:t>L</a:t>
            </a:r>
            <a:r>
              <a:rPr lang="es-PE" sz="4000" b="1" dirty="0" smtClean="0">
                <a:solidFill>
                  <a:srgbClr val="002264"/>
                </a:solidFill>
                <a:latin typeface="Century Gothic" panose="020B0502020202020204" pitchFamily="34" charset="0"/>
              </a:rPr>
              <a:t>A CADENA LOGÍSTICA AÉREA: ENTORNO Y RIESGOS</a:t>
            </a:r>
            <a:endParaRPr lang="es-PE" sz="4000" b="1" dirty="0">
              <a:solidFill>
                <a:srgbClr val="00226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4"/>
          <p:cNvSpPr/>
          <p:nvPr/>
        </p:nvSpPr>
        <p:spPr>
          <a:xfrm>
            <a:off x="45902" y="1442532"/>
            <a:ext cx="6625368" cy="4146708"/>
          </a:xfrm>
          <a:custGeom>
            <a:avLst/>
            <a:gdLst>
              <a:gd name="connsiteX0" fmla="*/ 0 w 2973358"/>
              <a:gd name="connsiteY0" fmla="*/ 0 h 1844824"/>
              <a:gd name="connsiteX1" fmla="*/ 2973358 w 2973358"/>
              <a:gd name="connsiteY1" fmla="*/ 0 h 1844824"/>
              <a:gd name="connsiteX2" fmla="*/ 2973358 w 2973358"/>
              <a:gd name="connsiteY2" fmla="*/ 1844824 h 1844824"/>
              <a:gd name="connsiteX3" fmla="*/ 0 w 2973358"/>
              <a:gd name="connsiteY3" fmla="*/ 1844824 h 1844824"/>
              <a:gd name="connsiteX4" fmla="*/ 0 w 2973358"/>
              <a:gd name="connsiteY4" fmla="*/ 0 h 1844824"/>
              <a:gd name="connsiteX0" fmla="*/ 0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0 w 3354358"/>
              <a:gd name="connsiteY4" fmla="*/ 0 h 1844824"/>
              <a:gd name="connsiteX0" fmla="*/ 413263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413263 w 3354358"/>
              <a:gd name="connsiteY4" fmla="*/ 0 h 1844824"/>
              <a:gd name="connsiteX0" fmla="*/ 12914 w 2954009"/>
              <a:gd name="connsiteY0" fmla="*/ 0 h 1844824"/>
              <a:gd name="connsiteX1" fmla="*/ 2954009 w 2954009"/>
              <a:gd name="connsiteY1" fmla="*/ 0 h 1844824"/>
              <a:gd name="connsiteX2" fmla="*/ 2573009 w 2954009"/>
              <a:gd name="connsiteY2" fmla="*/ 1844824 h 1844824"/>
              <a:gd name="connsiteX3" fmla="*/ 0 w 2954009"/>
              <a:gd name="connsiteY3" fmla="*/ 1844824 h 1844824"/>
              <a:gd name="connsiteX4" fmla="*/ 12914 w 2954009"/>
              <a:gd name="connsiteY4" fmla="*/ 0 h 1844824"/>
              <a:gd name="connsiteX0" fmla="*/ 6457 w 2947552"/>
              <a:gd name="connsiteY0" fmla="*/ 0 h 1844824"/>
              <a:gd name="connsiteX1" fmla="*/ 2947552 w 2947552"/>
              <a:gd name="connsiteY1" fmla="*/ 0 h 1844824"/>
              <a:gd name="connsiteX2" fmla="*/ 2566552 w 2947552"/>
              <a:gd name="connsiteY2" fmla="*/ 1844824 h 1844824"/>
              <a:gd name="connsiteX3" fmla="*/ 0 w 2947552"/>
              <a:gd name="connsiteY3" fmla="*/ 1844824 h 1844824"/>
              <a:gd name="connsiteX4" fmla="*/ 6457 w 2947552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552" h="1844824">
                <a:moveTo>
                  <a:pt x="6457" y="0"/>
                </a:moveTo>
                <a:lnTo>
                  <a:pt x="2947552" y="0"/>
                </a:lnTo>
                <a:lnTo>
                  <a:pt x="2566552" y="1844824"/>
                </a:lnTo>
                <a:lnTo>
                  <a:pt x="0" y="1844824"/>
                </a:lnTo>
                <a:cubicBezTo>
                  <a:pt x="4305" y="1229883"/>
                  <a:pt x="2152" y="614941"/>
                  <a:pt x="64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20" name="CuadroTexto 19">
            <a:hlinkClick r:id="rId3" action="ppaction://hlinksldjump"/>
          </p:cNvPr>
          <p:cNvSpPr txBox="1"/>
          <p:nvPr/>
        </p:nvSpPr>
        <p:spPr>
          <a:xfrm>
            <a:off x="4367014" y="231031"/>
            <a:ext cx="742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La cadena logística aérea: entorno y riesgos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  <p:sp>
        <p:nvSpPr>
          <p:cNvPr id="7" name="7 Marcador de contenido"/>
          <p:cNvSpPr txBox="1">
            <a:spLocks/>
          </p:cNvSpPr>
          <p:nvPr/>
        </p:nvSpPr>
        <p:spPr>
          <a:xfrm>
            <a:off x="609521" y="1600201"/>
            <a:ext cx="7069861" cy="45259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002264"/>
                </a:solidFill>
                <a:latin typeface="+mj-lt"/>
              </a:rPr>
              <a:t>ACTIVIDAD BAJO REGULACIONES PÚBLICAS: EXTERNAS E INTERNAS</a:t>
            </a:r>
          </a:p>
          <a:p>
            <a:pPr algn="just">
              <a:buClr>
                <a:srgbClr val="68B013"/>
              </a:buClr>
            </a:pPr>
            <a:endParaRPr lang="es-ES" altLang="es-PE" sz="2200" dirty="0" smtClean="0">
              <a:solidFill>
                <a:srgbClr val="002264"/>
              </a:solidFill>
              <a:latin typeface="+mj-lt"/>
              <a:cs typeface="Calibri" pitchFamily="34" charset="0"/>
            </a:endParaRP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Autoridades </a:t>
            </a:r>
            <a:r>
              <a:rPr lang="es-ES" altLang="es-PE" sz="2200" dirty="0">
                <a:solidFill>
                  <a:srgbClr val="002264"/>
                </a:solidFill>
                <a:latin typeface="+mj-lt"/>
                <a:cs typeface="Calibri" pitchFamily="34" charset="0"/>
              </a:rPr>
              <a:t>A</a:t>
            </a: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eronáuticas</a:t>
            </a:r>
          </a:p>
          <a:p>
            <a:pPr lvl="1" algn="just">
              <a:buClr>
                <a:srgbClr val="68B013"/>
              </a:buClr>
              <a:buFont typeface="Wingdings" pitchFamily="2" charset="2"/>
              <a:buChar char="§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Locales (directamente)</a:t>
            </a:r>
          </a:p>
          <a:p>
            <a:pPr lvl="1" algn="just">
              <a:buClr>
                <a:srgbClr val="68B013"/>
              </a:buClr>
              <a:buFont typeface="Wingdings" pitchFamily="2" charset="2"/>
              <a:buChar char="§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Extranjeras (a través de sus aerolíneas)</a:t>
            </a: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Autoridades </a:t>
            </a:r>
            <a:r>
              <a:rPr lang="es-ES" altLang="es-PE" sz="2200" dirty="0">
                <a:solidFill>
                  <a:srgbClr val="002264"/>
                </a:solidFill>
                <a:latin typeface="+mj-lt"/>
                <a:cs typeface="Calibri" pitchFamily="34" charset="0"/>
              </a:rPr>
              <a:t>A</a:t>
            </a: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eroportuarias</a:t>
            </a: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Autoridades </a:t>
            </a:r>
            <a:r>
              <a:rPr lang="es-ES" altLang="es-PE" sz="2200" dirty="0">
                <a:solidFill>
                  <a:srgbClr val="002264"/>
                </a:solidFill>
                <a:latin typeface="+mj-lt"/>
                <a:cs typeface="Calibri" pitchFamily="34" charset="0"/>
              </a:rPr>
              <a:t>A</a:t>
            </a: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duaneras locales y del exterior</a:t>
            </a: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Entidades de Seguridad del Estado</a:t>
            </a:r>
          </a:p>
          <a:p>
            <a:pPr marL="0" indent="0" algn="just">
              <a:buClr>
                <a:srgbClr val="68B013"/>
              </a:buClr>
              <a:buFont typeface="Arial" pitchFamily="34" charset="0"/>
              <a:buNone/>
            </a:pPr>
            <a:endParaRPr lang="es-ES" altLang="es-PE" sz="2200" dirty="0" smtClean="0">
              <a:solidFill>
                <a:srgbClr val="002264"/>
              </a:solidFill>
              <a:latin typeface="+mj-lt"/>
              <a:cs typeface="Calibri" pitchFamily="34" charset="0"/>
            </a:endParaRPr>
          </a:p>
          <a:p>
            <a:pPr>
              <a:buFont typeface="Arial" pitchFamily="34" charset="0"/>
              <a:buNone/>
            </a:pPr>
            <a:endParaRPr lang="en-US" b="1" dirty="0" smtClean="0">
              <a:solidFill>
                <a:srgbClr val="002264"/>
              </a:solidFill>
              <a:latin typeface="+mj-lt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9767614" y="1628800"/>
            <a:ext cx="1804368" cy="1128685"/>
          </a:xfrm>
          <a:prstGeom prst="rect">
            <a:avLst/>
          </a:prstGeom>
          <a:solidFill>
            <a:srgbClr val="002264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s-E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7920359" y="2795478"/>
            <a:ext cx="1804368" cy="1128685"/>
          </a:xfrm>
          <a:prstGeom prst="rect">
            <a:avLst/>
          </a:prstGeom>
          <a:solidFill>
            <a:srgbClr val="68B013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s-E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8124" y="3964600"/>
            <a:ext cx="1786396" cy="112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7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4"/>
          <p:cNvSpPr/>
          <p:nvPr/>
        </p:nvSpPr>
        <p:spPr>
          <a:xfrm>
            <a:off x="45902" y="1442532"/>
            <a:ext cx="6625368" cy="4146708"/>
          </a:xfrm>
          <a:custGeom>
            <a:avLst/>
            <a:gdLst>
              <a:gd name="connsiteX0" fmla="*/ 0 w 2973358"/>
              <a:gd name="connsiteY0" fmla="*/ 0 h 1844824"/>
              <a:gd name="connsiteX1" fmla="*/ 2973358 w 2973358"/>
              <a:gd name="connsiteY1" fmla="*/ 0 h 1844824"/>
              <a:gd name="connsiteX2" fmla="*/ 2973358 w 2973358"/>
              <a:gd name="connsiteY2" fmla="*/ 1844824 h 1844824"/>
              <a:gd name="connsiteX3" fmla="*/ 0 w 2973358"/>
              <a:gd name="connsiteY3" fmla="*/ 1844824 h 1844824"/>
              <a:gd name="connsiteX4" fmla="*/ 0 w 2973358"/>
              <a:gd name="connsiteY4" fmla="*/ 0 h 1844824"/>
              <a:gd name="connsiteX0" fmla="*/ 0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0 w 3354358"/>
              <a:gd name="connsiteY4" fmla="*/ 0 h 1844824"/>
              <a:gd name="connsiteX0" fmla="*/ 413263 w 3354358"/>
              <a:gd name="connsiteY0" fmla="*/ 0 h 1844824"/>
              <a:gd name="connsiteX1" fmla="*/ 3354358 w 3354358"/>
              <a:gd name="connsiteY1" fmla="*/ 0 h 1844824"/>
              <a:gd name="connsiteX2" fmla="*/ 2973358 w 3354358"/>
              <a:gd name="connsiteY2" fmla="*/ 1844824 h 1844824"/>
              <a:gd name="connsiteX3" fmla="*/ 0 w 3354358"/>
              <a:gd name="connsiteY3" fmla="*/ 1844824 h 1844824"/>
              <a:gd name="connsiteX4" fmla="*/ 413263 w 3354358"/>
              <a:gd name="connsiteY4" fmla="*/ 0 h 1844824"/>
              <a:gd name="connsiteX0" fmla="*/ 12914 w 2954009"/>
              <a:gd name="connsiteY0" fmla="*/ 0 h 1844824"/>
              <a:gd name="connsiteX1" fmla="*/ 2954009 w 2954009"/>
              <a:gd name="connsiteY1" fmla="*/ 0 h 1844824"/>
              <a:gd name="connsiteX2" fmla="*/ 2573009 w 2954009"/>
              <a:gd name="connsiteY2" fmla="*/ 1844824 h 1844824"/>
              <a:gd name="connsiteX3" fmla="*/ 0 w 2954009"/>
              <a:gd name="connsiteY3" fmla="*/ 1844824 h 1844824"/>
              <a:gd name="connsiteX4" fmla="*/ 12914 w 2954009"/>
              <a:gd name="connsiteY4" fmla="*/ 0 h 1844824"/>
              <a:gd name="connsiteX0" fmla="*/ 6457 w 2947552"/>
              <a:gd name="connsiteY0" fmla="*/ 0 h 1844824"/>
              <a:gd name="connsiteX1" fmla="*/ 2947552 w 2947552"/>
              <a:gd name="connsiteY1" fmla="*/ 0 h 1844824"/>
              <a:gd name="connsiteX2" fmla="*/ 2566552 w 2947552"/>
              <a:gd name="connsiteY2" fmla="*/ 1844824 h 1844824"/>
              <a:gd name="connsiteX3" fmla="*/ 0 w 2947552"/>
              <a:gd name="connsiteY3" fmla="*/ 1844824 h 1844824"/>
              <a:gd name="connsiteX4" fmla="*/ 6457 w 2947552"/>
              <a:gd name="connsiteY4" fmla="*/ 0 h 184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552" h="1844824">
                <a:moveTo>
                  <a:pt x="6457" y="0"/>
                </a:moveTo>
                <a:lnTo>
                  <a:pt x="2947552" y="0"/>
                </a:lnTo>
                <a:lnTo>
                  <a:pt x="2566552" y="1844824"/>
                </a:lnTo>
                <a:lnTo>
                  <a:pt x="0" y="1844824"/>
                </a:lnTo>
                <a:cubicBezTo>
                  <a:pt x="4305" y="1229883"/>
                  <a:pt x="2152" y="614941"/>
                  <a:pt x="64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60648"/>
            <a:ext cx="1150873" cy="335299"/>
          </a:xfrm>
          <a:prstGeom prst="rect">
            <a:avLst/>
          </a:prstGeom>
        </p:spPr>
      </p:pic>
      <p:sp>
        <p:nvSpPr>
          <p:cNvPr id="5" name="7 Marcador de contenido"/>
          <p:cNvSpPr txBox="1">
            <a:spLocks/>
          </p:cNvSpPr>
          <p:nvPr/>
        </p:nvSpPr>
        <p:spPr>
          <a:xfrm>
            <a:off x="609521" y="1600201"/>
            <a:ext cx="7069861" cy="4525963"/>
          </a:xfrm>
          <a:prstGeom prst="rect">
            <a:avLst/>
          </a:prstGeom>
          <a:ln>
            <a:noFill/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b="1" dirty="0" smtClean="0">
                <a:solidFill>
                  <a:srgbClr val="002264"/>
                </a:solidFill>
                <a:latin typeface="+mj-lt"/>
              </a:rPr>
              <a:t>INFRAESTRUCTURA Y SERVICIOS SIN BARRERAS DE ENTRADA</a:t>
            </a: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endParaRPr lang="es-ES" altLang="es-PE" sz="2200" dirty="0" smtClean="0">
              <a:solidFill>
                <a:srgbClr val="002264"/>
              </a:solidFill>
              <a:latin typeface="+mj-lt"/>
              <a:cs typeface="Calibri" pitchFamily="34" charset="0"/>
            </a:endParaRP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A diferencia de otras actividades, la infraestructura de servicios a la carga aérea </a:t>
            </a:r>
            <a:r>
              <a:rPr lang="es-ES" altLang="es-PE" sz="2200" u="sng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no es deficitaria.</a:t>
            </a: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Existen más de </a:t>
            </a:r>
            <a:r>
              <a:rPr lang="es-ES" altLang="es-PE" sz="2200" dirty="0">
                <a:solidFill>
                  <a:srgbClr val="002264"/>
                </a:solidFill>
                <a:latin typeface="+mj-lt"/>
                <a:cs typeface="Calibri" pitchFamily="34" charset="0"/>
              </a:rPr>
              <a:t>7</a:t>
            </a: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 operadores en servicios aeroportuarios a la carga, con más de 40,000 M2. de almacenes.</a:t>
            </a: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La oferta de capacidad de procesamiento de la carga aérea excede a la demanda.</a:t>
            </a:r>
          </a:p>
          <a:p>
            <a:pPr algn="just">
              <a:buClr>
                <a:srgbClr val="68B013"/>
              </a:buClr>
              <a:buFont typeface="Wingdings" panose="05000000000000000000" pitchFamily="2" charset="2"/>
              <a:buChar char="Ø"/>
            </a:pPr>
            <a:r>
              <a:rPr lang="es-ES" altLang="es-PE" sz="2200" dirty="0" smtClean="0">
                <a:solidFill>
                  <a:srgbClr val="002264"/>
                </a:solidFill>
                <a:latin typeface="+mj-lt"/>
                <a:cs typeface="Calibri" pitchFamily="34" charset="0"/>
              </a:rPr>
              <a:t>Los Operadores estamos evaluando la habilitación de infraestructura en provincias. Pisco con 3,000 M2. de almacenes y Trujillo o Chiclayo.</a:t>
            </a:r>
            <a:endParaRPr lang="en-US" b="1" dirty="0" smtClean="0">
              <a:solidFill>
                <a:srgbClr val="002264"/>
              </a:solidFill>
              <a:latin typeface="+mj-lt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9805844" y="2738709"/>
            <a:ext cx="1787150" cy="1105020"/>
          </a:xfrm>
          <a:prstGeom prst="rect">
            <a:avLst/>
          </a:prstGeom>
          <a:solidFill>
            <a:srgbClr val="002264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es-E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7413" y="1608932"/>
            <a:ext cx="1767506" cy="11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4606" y="3904278"/>
            <a:ext cx="1786144" cy="110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>
            <a:hlinkClick r:id="rId5" action="ppaction://hlinksldjump"/>
          </p:cNvPr>
          <p:cNvSpPr txBox="1"/>
          <p:nvPr/>
        </p:nvSpPr>
        <p:spPr>
          <a:xfrm>
            <a:off x="4367014" y="231031"/>
            <a:ext cx="742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i="1" dirty="0" smtClean="0">
                <a:solidFill>
                  <a:srgbClr val="68B013"/>
                </a:solidFill>
              </a:rPr>
              <a:t>/ </a:t>
            </a:r>
            <a:r>
              <a:rPr lang="es-PE" sz="2400" b="1" i="1" dirty="0" smtClean="0">
                <a:solidFill>
                  <a:srgbClr val="002264"/>
                </a:solidFill>
              </a:rPr>
              <a:t>La cadena logística aérea: entorno y riesgos</a:t>
            </a:r>
            <a:endParaRPr lang="es-PE" sz="2400" b="1" i="1" dirty="0">
              <a:solidFill>
                <a:srgbClr val="00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</TotalTime>
  <Words>914</Words>
  <Application>Microsoft Office PowerPoint</Application>
  <PresentationFormat>Personalizado</PresentationFormat>
  <Paragraphs>166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ＭＳ Ｐゴシック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jleiva</dc:creator>
  <cp:lastModifiedBy>Juan Pablo Leiva Recabarren</cp:lastModifiedBy>
  <cp:revision>385</cp:revision>
  <cp:lastPrinted>2016-07-01T14:26:02Z</cp:lastPrinted>
  <dcterms:created xsi:type="dcterms:W3CDTF">2015-08-27T17:17:10Z</dcterms:created>
  <dcterms:modified xsi:type="dcterms:W3CDTF">2016-07-04T19:04:56Z</dcterms:modified>
</cp:coreProperties>
</file>